
<file path=[Content_Types].xml><?xml version="1.0" encoding="utf-8"?>
<Types xmlns="http://schemas.openxmlformats.org/package/2006/content-types">
  <Default Extension="bmp" ContentType="image/bmp"/>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9" r:id="rId3"/>
    <p:sldId id="258" r:id="rId4"/>
    <p:sldId id="257" r:id="rId5"/>
    <p:sldId id="259" r:id="rId6"/>
    <p:sldId id="260" r:id="rId7"/>
    <p:sldId id="261" r:id="rId8"/>
    <p:sldId id="262" r:id="rId9"/>
    <p:sldId id="263" r:id="rId10"/>
    <p:sldId id="264" r:id="rId11"/>
    <p:sldId id="265" r:id="rId12"/>
    <p:sldId id="266" r:id="rId13"/>
    <p:sldId id="267" r:id="rId14"/>
    <p:sldId id="270" r:id="rId15"/>
    <p:sldId id="268" r:id="rId16"/>
    <p:sldId id="271" r:id="rId1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76" autoAdjust="0"/>
    <p:restoredTop sz="94660"/>
  </p:normalViewPr>
  <p:slideViewPr>
    <p:cSldViewPr snapToGrid="0">
      <p:cViewPr varScale="1">
        <p:scale>
          <a:sx n="67" d="100"/>
          <a:sy n="67" d="100"/>
        </p:scale>
        <p:origin x="90" y="1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6E4B59-0986-4D04-9DEF-C63DEE93CB0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CH"/>
          </a:p>
        </p:txBody>
      </p:sp>
      <p:sp>
        <p:nvSpPr>
          <p:cNvPr id="3" name="Untertitel 2">
            <a:extLst>
              <a:ext uri="{FF2B5EF4-FFF2-40B4-BE49-F238E27FC236}">
                <a16:creationId xmlns:a16="http://schemas.microsoft.com/office/drawing/2014/main" id="{4AC68703-615F-4B60-B009-9AE488B339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CH"/>
          </a:p>
        </p:txBody>
      </p:sp>
      <p:sp>
        <p:nvSpPr>
          <p:cNvPr id="4" name="Datumsplatzhalter 3">
            <a:extLst>
              <a:ext uri="{FF2B5EF4-FFF2-40B4-BE49-F238E27FC236}">
                <a16:creationId xmlns:a16="http://schemas.microsoft.com/office/drawing/2014/main" id="{D1FFE1AC-C26B-442B-8B03-47E77FB33D0B}"/>
              </a:ext>
            </a:extLst>
          </p:cNvPr>
          <p:cNvSpPr>
            <a:spLocks noGrp="1"/>
          </p:cNvSpPr>
          <p:nvPr>
            <p:ph type="dt" sz="half" idx="10"/>
          </p:nvPr>
        </p:nvSpPr>
        <p:spPr/>
        <p:txBody>
          <a:bodyPr/>
          <a:lstStyle/>
          <a:p>
            <a:fld id="{F7BABFF2-C225-4A5C-9F3C-15DB7706794B}" type="datetimeFigureOut">
              <a:rPr lang="de-CH" smtClean="0"/>
              <a:t>28.02.2019</a:t>
            </a:fld>
            <a:endParaRPr lang="de-CH"/>
          </a:p>
        </p:txBody>
      </p:sp>
      <p:sp>
        <p:nvSpPr>
          <p:cNvPr id="5" name="Fußzeilenplatzhalter 4">
            <a:extLst>
              <a:ext uri="{FF2B5EF4-FFF2-40B4-BE49-F238E27FC236}">
                <a16:creationId xmlns:a16="http://schemas.microsoft.com/office/drawing/2014/main" id="{D99AEEE7-DBEA-420A-AAF7-2574FF2CE6B9}"/>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C0E4BBC2-9066-44AF-9C62-4AFDF454AE88}"/>
              </a:ext>
            </a:extLst>
          </p:cNvPr>
          <p:cNvSpPr>
            <a:spLocks noGrp="1"/>
          </p:cNvSpPr>
          <p:nvPr>
            <p:ph type="sldNum" sz="quarter" idx="12"/>
          </p:nvPr>
        </p:nvSpPr>
        <p:spPr/>
        <p:txBody>
          <a:bodyPr/>
          <a:lstStyle/>
          <a:p>
            <a:fld id="{0CF2B499-91A9-4348-8017-B7A0127E74D0}" type="slidenum">
              <a:rPr lang="de-CH" smtClean="0"/>
              <a:t>‹Nr.›</a:t>
            </a:fld>
            <a:endParaRPr lang="de-CH"/>
          </a:p>
        </p:txBody>
      </p:sp>
    </p:spTree>
    <p:extLst>
      <p:ext uri="{BB962C8B-B14F-4D97-AF65-F5344CB8AC3E}">
        <p14:creationId xmlns:p14="http://schemas.microsoft.com/office/powerpoint/2010/main" val="182516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43A09D-1061-4C7E-A351-C6F438F56D34}"/>
              </a:ext>
            </a:extLst>
          </p:cNvPr>
          <p:cNvSpPr>
            <a:spLocks noGrp="1"/>
          </p:cNvSpPr>
          <p:nvPr>
            <p:ph type="title"/>
          </p:nvPr>
        </p:nvSpPr>
        <p:spPr/>
        <p:txBody>
          <a:bodyPr/>
          <a:lstStyle/>
          <a:p>
            <a:r>
              <a:rPr lang="de-DE"/>
              <a:t>Mastertitelformat bearbeiten</a:t>
            </a:r>
            <a:endParaRPr lang="de-CH"/>
          </a:p>
        </p:txBody>
      </p:sp>
      <p:sp>
        <p:nvSpPr>
          <p:cNvPr id="3" name="Vertikaler Textplatzhalter 2">
            <a:extLst>
              <a:ext uri="{FF2B5EF4-FFF2-40B4-BE49-F238E27FC236}">
                <a16:creationId xmlns:a16="http://schemas.microsoft.com/office/drawing/2014/main" id="{7F7EDCB3-F847-4446-9BA5-20FC88E9952B}"/>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0E7DA205-A196-4739-98CD-F69F68888667}"/>
              </a:ext>
            </a:extLst>
          </p:cNvPr>
          <p:cNvSpPr>
            <a:spLocks noGrp="1"/>
          </p:cNvSpPr>
          <p:nvPr>
            <p:ph type="dt" sz="half" idx="10"/>
          </p:nvPr>
        </p:nvSpPr>
        <p:spPr/>
        <p:txBody>
          <a:bodyPr/>
          <a:lstStyle/>
          <a:p>
            <a:fld id="{F7BABFF2-C225-4A5C-9F3C-15DB7706794B}" type="datetimeFigureOut">
              <a:rPr lang="de-CH" smtClean="0"/>
              <a:t>28.02.2019</a:t>
            </a:fld>
            <a:endParaRPr lang="de-CH"/>
          </a:p>
        </p:txBody>
      </p:sp>
      <p:sp>
        <p:nvSpPr>
          <p:cNvPr id="5" name="Fußzeilenplatzhalter 4">
            <a:extLst>
              <a:ext uri="{FF2B5EF4-FFF2-40B4-BE49-F238E27FC236}">
                <a16:creationId xmlns:a16="http://schemas.microsoft.com/office/drawing/2014/main" id="{818C61B1-F39B-45D6-B79B-698CA334424A}"/>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5DB357CC-6D1F-44E0-9B65-3FC156EBB594}"/>
              </a:ext>
            </a:extLst>
          </p:cNvPr>
          <p:cNvSpPr>
            <a:spLocks noGrp="1"/>
          </p:cNvSpPr>
          <p:nvPr>
            <p:ph type="sldNum" sz="quarter" idx="12"/>
          </p:nvPr>
        </p:nvSpPr>
        <p:spPr/>
        <p:txBody>
          <a:bodyPr/>
          <a:lstStyle/>
          <a:p>
            <a:fld id="{0CF2B499-91A9-4348-8017-B7A0127E74D0}" type="slidenum">
              <a:rPr lang="de-CH" smtClean="0"/>
              <a:t>‹Nr.›</a:t>
            </a:fld>
            <a:endParaRPr lang="de-CH"/>
          </a:p>
        </p:txBody>
      </p:sp>
    </p:spTree>
    <p:extLst>
      <p:ext uri="{BB962C8B-B14F-4D97-AF65-F5344CB8AC3E}">
        <p14:creationId xmlns:p14="http://schemas.microsoft.com/office/powerpoint/2010/main" val="3233869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A8D81971-3F31-4767-89B4-92BF98E9CDEF}"/>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CH"/>
          </a:p>
        </p:txBody>
      </p:sp>
      <p:sp>
        <p:nvSpPr>
          <p:cNvPr id="3" name="Vertikaler Textplatzhalter 2">
            <a:extLst>
              <a:ext uri="{FF2B5EF4-FFF2-40B4-BE49-F238E27FC236}">
                <a16:creationId xmlns:a16="http://schemas.microsoft.com/office/drawing/2014/main" id="{EA6FC2DD-BA61-4897-9CE5-40C478202460}"/>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394F7562-098F-40BF-B2AA-FC52F3CCD7B2}"/>
              </a:ext>
            </a:extLst>
          </p:cNvPr>
          <p:cNvSpPr>
            <a:spLocks noGrp="1"/>
          </p:cNvSpPr>
          <p:nvPr>
            <p:ph type="dt" sz="half" idx="10"/>
          </p:nvPr>
        </p:nvSpPr>
        <p:spPr/>
        <p:txBody>
          <a:bodyPr/>
          <a:lstStyle/>
          <a:p>
            <a:fld id="{F7BABFF2-C225-4A5C-9F3C-15DB7706794B}" type="datetimeFigureOut">
              <a:rPr lang="de-CH" smtClean="0"/>
              <a:t>28.02.2019</a:t>
            </a:fld>
            <a:endParaRPr lang="de-CH"/>
          </a:p>
        </p:txBody>
      </p:sp>
      <p:sp>
        <p:nvSpPr>
          <p:cNvPr id="5" name="Fußzeilenplatzhalter 4">
            <a:extLst>
              <a:ext uri="{FF2B5EF4-FFF2-40B4-BE49-F238E27FC236}">
                <a16:creationId xmlns:a16="http://schemas.microsoft.com/office/drawing/2014/main" id="{4DE320C5-76B8-4E2C-932A-4420C3E0BBF8}"/>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AF95014D-74EF-4305-9505-087778DB4089}"/>
              </a:ext>
            </a:extLst>
          </p:cNvPr>
          <p:cNvSpPr>
            <a:spLocks noGrp="1"/>
          </p:cNvSpPr>
          <p:nvPr>
            <p:ph type="sldNum" sz="quarter" idx="12"/>
          </p:nvPr>
        </p:nvSpPr>
        <p:spPr/>
        <p:txBody>
          <a:bodyPr/>
          <a:lstStyle/>
          <a:p>
            <a:fld id="{0CF2B499-91A9-4348-8017-B7A0127E74D0}" type="slidenum">
              <a:rPr lang="de-CH" smtClean="0"/>
              <a:t>‹Nr.›</a:t>
            </a:fld>
            <a:endParaRPr lang="de-CH"/>
          </a:p>
        </p:txBody>
      </p:sp>
    </p:spTree>
    <p:extLst>
      <p:ext uri="{BB962C8B-B14F-4D97-AF65-F5344CB8AC3E}">
        <p14:creationId xmlns:p14="http://schemas.microsoft.com/office/powerpoint/2010/main" val="2407221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22FF19-895B-4D26-8814-F5A3CC792626}"/>
              </a:ext>
            </a:extLst>
          </p:cNvPr>
          <p:cNvSpPr>
            <a:spLocks noGrp="1"/>
          </p:cNvSpPr>
          <p:nvPr>
            <p:ph type="title"/>
          </p:nvPr>
        </p:nvSpPr>
        <p:spPr/>
        <p:txBody>
          <a:bodyPr/>
          <a:lstStyle/>
          <a:p>
            <a:r>
              <a:rPr lang="de-DE"/>
              <a:t>Mastertitelformat bearbeiten</a:t>
            </a:r>
            <a:endParaRPr lang="de-CH"/>
          </a:p>
        </p:txBody>
      </p:sp>
      <p:sp>
        <p:nvSpPr>
          <p:cNvPr id="3" name="Inhaltsplatzhalter 2">
            <a:extLst>
              <a:ext uri="{FF2B5EF4-FFF2-40B4-BE49-F238E27FC236}">
                <a16:creationId xmlns:a16="http://schemas.microsoft.com/office/drawing/2014/main" id="{8740BA2A-0ACA-4C0A-BF45-A1DF67120E73}"/>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B3901D2F-5DD9-43ED-96CB-71AE5FE8A09A}"/>
              </a:ext>
            </a:extLst>
          </p:cNvPr>
          <p:cNvSpPr>
            <a:spLocks noGrp="1"/>
          </p:cNvSpPr>
          <p:nvPr>
            <p:ph type="dt" sz="half" idx="10"/>
          </p:nvPr>
        </p:nvSpPr>
        <p:spPr/>
        <p:txBody>
          <a:bodyPr/>
          <a:lstStyle/>
          <a:p>
            <a:fld id="{F7BABFF2-C225-4A5C-9F3C-15DB7706794B}" type="datetimeFigureOut">
              <a:rPr lang="de-CH" smtClean="0"/>
              <a:t>28.02.2019</a:t>
            </a:fld>
            <a:endParaRPr lang="de-CH"/>
          </a:p>
        </p:txBody>
      </p:sp>
      <p:sp>
        <p:nvSpPr>
          <p:cNvPr id="5" name="Fußzeilenplatzhalter 4">
            <a:extLst>
              <a:ext uri="{FF2B5EF4-FFF2-40B4-BE49-F238E27FC236}">
                <a16:creationId xmlns:a16="http://schemas.microsoft.com/office/drawing/2014/main" id="{E96E0E2E-F011-47CF-B974-1AD85A66DCB9}"/>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E071AD9D-8783-4F09-B8E7-0A169635CF7E}"/>
              </a:ext>
            </a:extLst>
          </p:cNvPr>
          <p:cNvSpPr>
            <a:spLocks noGrp="1"/>
          </p:cNvSpPr>
          <p:nvPr>
            <p:ph type="sldNum" sz="quarter" idx="12"/>
          </p:nvPr>
        </p:nvSpPr>
        <p:spPr/>
        <p:txBody>
          <a:bodyPr/>
          <a:lstStyle/>
          <a:p>
            <a:fld id="{0CF2B499-91A9-4348-8017-B7A0127E74D0}" type="slidenum">
              <a:rPr lang="de-CH" smtClean="0"/>
              <a:t>‹Nr.›</a:t>
            </a:fld>
            <a:endParaRPr lang="de-CH"/>
          </a:p>
        </p:txBody>
      </p:sp>
    </p:spTree>
    <p:extLst>
      <p:ext uri="{BB962C8B-B14F-4D97-AF65-F5344CB8AC3E}">
        <p14:creationId xmlns:p14="http://schemas.microsoft.com/office/powerpoint/2010/main" val="2704475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9D88D6-D210-46D0-8198-7AECEBB96DE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CH"/>
          </a:p>
        </p:txBody>
      </p:sp>
      <p:sp>
        <p:nvSpPr>
          <p:cNvPr id="3" name="Textplatzhalter 2">
            <a:extLst>
              <a:ext uri="{FF2B5EF4-FFF2-40B4-BE49-F238E27FC236}">
                <a16:creationId xmlns:a16="http://schemas.microsoft.com/office/drawing/2014/main" id="{554762F1-3385-4566-9A0B-9738479A6E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10061AC9-6066-4764-8867-5E84D3832ABC}"/>
              </a:ext>
            </a:extLst>
          </p:cNvPr>
          <p:cNvSpPr>
            <a:spLocks noGrp="1"/>
          </p:cNvSpPr>
          <p:nvPr>
            <p:ph type="dt" sz="half" idx="10"/>
          </p:nvPr>
        </p:nvSpPr>
        <p:spPr/>
        <p:txBody>
          <a:bodyPr/>
          <a:lstStyle/>
          <a:p>
            <a:fld id="{F7BABFF2-C225-4A5C-9F3C-15DB7706794B}" type="datetimeFigureOut">
              <a:rPr lang="de-CH" smtClean="0"/>
              <a:t>28.02.2019</a:t>
            </a:fld>
            <a:endParaRPr lang="de-CH"/>
          </a:p>
        </p:txBody>
      </p:sp>
      <p:sp>
        <p:nvSpPr>
          <p:cNvPr id="5" name="Fußzeilenplatzhalter 4">
            <a:extLst>
              <a:ext uri="{FF2B5EF4-FFF2-40B4-BE49-F238E27FC236}">
                <a16:creationId xmlns:a16="http://schemas.microsoft.com/office/drawing/2014/main" id="{96CFA4BE-8BCA-4567-8A62-F9D8A4AFB3A2}"/>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884A1941-C9F7-4AD7-B048-CAAFE86CECFE}"/>
              </a:ext>
            </a:extLst>
          </p:cNvPr>
          <p:cNvSpPr>
            <a:spLocks noGrp="1"/>
          </p:cNvSpPr>
          <p:nvPr>
            <p:ph type="sldNum" sz="quarter" idx="12"/>
          </p:nvPr>
        </p:nvSpPr>
        <p:spPr/>
        <p:txBody>
          <a:bodyPr/>
          <a:lstStyle/>
          <a:p>
            <a:fld id="{0CF2B499-91A9-4348-8017-B7A0127E74D0}" type="slidenum">
              <a:rPr lang="de-CH" smtClean="0"/>
              <a:t>‹Nr.›</a:t>
            </a:fld>
            <a:endParaRPr lang="de-CH"/>
          </a:p>
        </p:txBody>
      </p:sp>
    </p:spTree>
    <p:extLst>
      <p:ext uri="{BB962C8B-B14F-4D97-AF65-F5344CB8AC3E}">
        <p14:creationId xmlns:p14="http://schemas.microsoft.com/office/powerpoint/2010/main" val="1154074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0DADF7-529D-45C7-BFBA-FCFFA7BAAAD5}"/>
              </a:ext>
            </a:extLst>
          </p:cNvPr>
          <p:cNvSpPr>
            <a:spLocks noGrp="1"/>
          </p:cNvSpPr>
          <p:nvPr>
            <p:ph type="title"/>
          </p:nvPr>
        </p:nvSpPr>
        <p:spPr/>
        <p:txBody>
          <a:bodyPr/>
          <a:lstStyle/>
          <a:p>
            <a:r>
              <a:rPr lang="de-DE"/>
              <a:t>Mastertitelformat bearbeiten</a:t>
            </a:r>
            <a:endParaRPr lang="de-CH"/>
          </a:p>
        </p:txBody>
      </p:sp>
      <p:sp>
        <p:nvSpPr>
          <p:cNvPr id="3" name="Inhaltsplatzhalter 2">
            <a:extLst>
              <a:ext uri="{FF2B5EF4-FFF2-40B4-BE49-F238E27FC236}">
                <a16:creationId xmlns:a16="http://schemas.microsoft.com/office/drawing/2014/main" id="{DB4D5C31-949E-4570-A1CA-0DF4D66848D4}"/>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a:extLst>
              <a:ext uri="{FF2B5EF4-FFF2-40B4-BE49-F238E27FC236}">
                <a16:creationId xmlns:a16="http://schemas.microsoft.com/office/drawing/2014/main" id="{7C7FBF9E-22F4-43BF-8587-114602651353}"/>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Datumsplatzhalter 4">
            <a:extLst>
              <a:ext uri="{FF2B5EF4-FFF2-40B4-BE49-F238E27FC236}">
                <a16:creationId xmlns:a16="http://schemas.microsoft.com/office/drawing/2014/main" id="{EF88A06C-D58D-406A-AC97-300BA9C9680E}"/>
              </a:ext>
            </a:extLst>
          </p:cNvPr>
          <p:cNvSpPr>
            <a:spLocks noGrp="1"/>
          </p:cNvSpPr>
          <p:nvPr>
            <p:ph type="dt" sz="half" idx="10"/>
          </p:nvPr>
        </p:nvSpPr>
        <p:spPr/>
        <p:txBody>
          <a:bodyPr/>
          <a:lstStyle/>
          <a:p>
            <a:fld id="{F7BABFF2-C225-4A5C-9F3C-15DB7706794B}" type="datetimeFigureOut">
              <a:rPr lang="de-CH" smtClean="0"/>
              <a:t>28.02.2019</a:t>
            </a:fld>
            <a:endParaRPr lang="de-CH"/>
          </a:p>
        </p:txBody>
      </p:sp>
      <p:sp>
        <p:nvSpPr>
          <p:cNvPr id="6" name="Fußzeilenplatzhalter 5">
            <a:extLst>
              <a:ext uri="{FF2B5EF4-FFF2-40B4-BE49-F238E27FC236}">
                <a16:creationId xmlns:a16="http://schemas.microsoft.com/office/drawing/2014/main" id="{CBA55829-4872-4F4A-A22E-C19F15FC4BD4}"/>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3E98FA76-C82C-4896-8DE2-E9FFF7652427}"/>
              </a:ext>
            </a:extLst>
          </p:cNvPr>
          <p:cNvSpPr>
            <a:spLocks noGrp="1"/>
          </p:cNvSpPr>
          <p:nvPr>
            <p:ph type="sldNum" sz="quarter" idx="12"/>
          </p:nvPr>
        </p:nvSpPr>
        <p:spPr/>
        <p:txBody>
          <a:bodyPr/>
          <a:lstStyle/>
          <a:p>
            <a:fld id="{0CF2B499-91A9-4348-8017-B7A0127E74D0}" type="slidenum">
              <a:rPr lang="de-CH" smtClean="0"/>
              <a:t>‹Nr.›</a:t>
            </a:fld>
            <a:endParaRPr lang="de-CH"/>
          </a:p>
        </p:txBody>
      </p:sp>
    </p:spTree>
    <p:extLst>
      <p:ext uri="{BB962C8B-B14F-4D97-AF65-F5344CB8AC3E}">
        <p14:creationId xmlns:p14="http://schemas.microsoft.com/office/powerpoint/2010/main" val="2786376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F18243-2D50-4840-885A-B4A72DD8F495}"/>
              </a:ext>
            </a:extLst>
          </p:cNvPr>
          <p:cNvSpPr>
            <a:spLocks noGrp="1"/>
          </p:cNvSpPr>
          <p:nvPr>
            <p:ph type="title"/>
          </p:nvPr>
        </p:nvSpPr>
        <p:spPr>
          <a:xfrm>
            <a:off x="839788" y="365125"/>
            <a:ext cx="10515600" cy="1325563"/>
          </a:xfrm>
        </p:spPr>
        <p:txBody>
          <a:bodyPr/>
          <a:lstStyle/>
          <a:p>
            <a:r>
              <a:rPr lang="de-DE"/>
              <a:t>Mastertitelformat bearbeiten</a:t>
            </a:r>
            <a:endParaRPr lang="de-CH"/>
          </a:p>
        </p:txBody>
      </p:sp>
      <p:sp>
        <p:nvSpPr>
          <p:cNvPr id="3" name="Textplatzhalter 2">
            <a:extLst>
              <a:ext uri="{FF2B5EF4-FFF2-40B4-BE49-F238E27FC236}">
                <a16:creationId xmlns:a16="http://schemas.microsoft.com/office/drawing/2014/main" id="{859A600F-07F0-48BD-A412-B63032E08A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6A58BEFB-93F6-483E-A39E-5F596280403C}"/>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Textplatzhalter 4">
            <a:extLst>
              <a:ext uri="{FF2B5EF4-FFF2-40B4-BE49-F238E27FC236}">
                <a16:creationId xmlns:a16="http://schemas.microsoft.com/office/drawing/2014/main" id="{06635B9A-2A71-46D2-A9A8-0A1F288A78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54005087-4478-4B23-9004-CBF7A684690E}"/>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7" name="Datumsplatzhalter 6">
            <a:extLst>
              <a:ext uri="{FF2B5EF4-FFF2-40B4-BE49-F238E27FC236}">
                <a16:creationId xmlns:a16="http://schemas.microsoft.com/office/drawing/2014/main" id="{A4E2D2C4-3BD4-45F6-A240-53930D900F56}"/>
              </a:ext>
            </a:extLst>
          </p:cNvPr>
          <p:cNvSpPr>
            <a:spLocks noGrp="1"/>
          </p:cNvSpPr>
          <p:nvPr>
            <p:ph type="dt" sz="half" idx="10"/>
          </p:nvPr>
        </p:nvSpPr>
        <p:spPr/>
        <p:txBody>
          <a:bodyPr/>
          <a:lstStyle/>
          <a:p>
            <a:fld id="{F7BABFF2-C225-4A5C-9F3C-15DB7706794B}" type="datetimeFigureOut">
              <a:rPr lang="de-CH" smtClean="0"/>
              <a:t>28.02.2019</a:t>
            </a:fld>
            <a:endParaRPr lang="de-CH"/>
          </a:p>
        </p:txBody>
      </p:sp>
      <p:sp>
        <p:nvSpPr>
          <p:cNvPr id="8" name="Fußzeilenplatzhalter 7">
            <a:extLst>
              <a:ext uri="{FF2B5EF4-FFF2-40B4-BE49-F238E27FC236}">
                <a16:creationId xmlns:a16="http://schemas.microsoft.com/office/drawing/2014/main" id="{DD7411E5-D01E-4341-B2B5-8747B0131E17}"/>
              </a:ext>
            </a:extLst>
          </p:cNvPr>
          <p:cNvSpPr>
            <a:spLocks noGrp="1"/>
          </p:cNvSpPr>
          <p:nvPr>
            <p:ph type="ftr" sz="quarter" idx="11"/>
          </p:nvPr>
        </p:nvSpPr>
        <p:spPr/>
        <p:txBody>
          <a:bodyPr/>
          <a:lstStyle/>
          <a:p>
            <a:endParaRPr lang="de-CH"/>
          </a:p>
        </p:txBody>
      </p:sp>
      <p:sp>
        <p:nvSpPr>
          <p:cNvPr id="9" name="Foliennummernplatzhalter 8">
            <a:extLst>
              <a:ext uri="{FF2B5EF4-FFF2-40B4-BE49-F238E27FC236}">
                <a16:creationId xmlns:a16="http://schemas.microsoft.com/office/drawing/2014/main" id="{27F90B93-16F6-4F98-8044-E51B5E313C67}"/>
              </a:ext>
            </a:extLst>
          </p:cNvPr>
          <p:cNvSpPr>
            <a:spLocks noGrp="1"/>
          </p:cNvSpPr>
          <p:nvPr>
            <p:ph type="sldNum" sz="quarter" idx="12"/>
          </p:nvPr>
        </p:nvSpPr>
        <p:spPr/>
        <p:txBody>
          <a:bodyPr/>
          <a:lstStyle/>
          <a:p>
            <a:fld id="{0CF2B499-91A9-4348-8017-B7A0127E74D0}" type="slidenum">
              <a:rPr lang="de-CH" smtClean="0"/>
              <a:t>‹Nr.›</a:t>
            </a:fld>
            <a:endParaRPr lang="de-CH"/>
          </a:p>
        </p:txBody>
      </p:sp>
    </p:spTree>
    <p:extLst>
      <p:ext uri="{BB962C8B-B14F-4D97-AF65-F5344CB8AC3E}">
        <p14:creationId xmlns:p14="http://schemas.microsoft.com/office/powerpoint/2010/main" val="2639020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9F0158-5976-4002-862F-551E1CF6F278}"/>
              </a:ext>
            </a:extLst>
          </p:cNvPr>
          <p:cNvSpPr>
            <a:spLocks noGrp="1"/>
          </p:cNvSpPr>
          <p:nvPr>
            <p:ph type="title"/>
          </p:nvPr>
        </p:nvSpPr>
        <p:spPr/>
        <p:txBody>
          <a:bodyPr/>
          <a:lstStyle/>
          <a:p>
            <a:r>
              <a:rPr lang="de-DE"/>
              <a:t>Mastertitelformat bearbeiten</a:t>
            </a:r>
            <a:endParaRPr lang="de-CH"/>
          </a:p>
        </p:txBody>
      </p:sp>
      <p:sp>
        <p:nvSpPr>
          <p:cNvPr id="3" name="Datumsplatzhalter 2">
            <a:extLst>
              <a:ext uri="{FF2B5EF4-FFF2-40B4-BE49-F238E27FC236}">
                <a16:creationId xmlns:a16="http://schemas.microsoft.com/office/drawing/2014/main" id="{42B3716B-7C7D-426E-8563-7AB06A89D2D2}"/>
              </a:ext>
            </a:extLst>
          </p:cNvPr>
          <p:cNvSpPr>
            <a:spLocks noGrp="1"/>
          </p:cNvSpPr>
          <p:nvPr>
            <p:ph type="dt" sz="half" idx="10"/>
          </p:nvPr>
        </p:nvSpPr>
        <p:spPr/>
        <p:txBody>
          <a:bodyPr/>
          <a:lstStyle/>
          <a:p>
            <a:fld id="{F7BABFF2-C225-4A5C-9F3C-15DB7706794B}" type="datetimeFigureOut">
              <a:rPr lang="de-CH" smtClean="0"/>
              <a:t>28.02.2019</a:t>
            </a:fld>
            <a:endParaRPr lang="de-CH"/>
          </a:p>
        </p:txBody>
      </p:sp>
      <p:sp>
        <p:nvSpPr>
          <p:cNvPr id="4" name="Fußzeilenplatzhalter 3">
            <a:extLst>
              <a:ext uri="{FF2B5EF4-FFF2-40B4-BE49-F238E27FC236}">
                <a16:creationId xmlns:a16="http://schemas.microsoft.com/office/drawing/2014/main" id="{71966C3C-BB1F-4ADF-A4E5-D732ABE24052}"/>
              </a:ext>
            </a:extLst>
          </p:cNvPr>
          <p:cNvSpPr>
            <a:spLocks noGrp="1"/>
          </p:cNvSpPr>
          <p:nvPr>
            <p:ph type="ftr" sz="quarter" idx="11"/>
          </p:nvPr>
        </p:nvSpPr>
        <p:spPr/>
        <p:txBody>
          <a:bodyPr/>
          <a:lstStyle/>
          <a:p>
            <a:endParaRPr lang="de-CH"/>
          </a:p>
        </p:txBody>
      </p:sp>
      <p:sp>
        <p:nvSpPr>
          <p:cNvPr id="5" name="Foliennummernplatzhalter 4">
            <a:extLst>
              <a:ext uri="{FF2B5EF4-FFF2-40B4-BE49-F238E27FC236}">
                <a16:creationId xmlns:a16="http://schemas.microsoft.com/office/drawing/2014/main" id="{CB6AC8E1-4FA5-4CE3-8BE5-EDF1F86CD130}"/>
              </a:ext>
            </a:extLst>
          </p:cNvPr>
          <p:cNvSpPr>
            <a:spLocks noGrp="1"/>
          </p:cNvSpPr>
          <p:nvPr>
            <p:ph type="sldNum" sz="quarter" idx="12"/>
          </p:nvPr>
        </p:nvSpPr>
        <p:spPr/>
        <p:txBody>
          <a:bodyPr/>
          <a:lstStyle/>
          <a:p>
            <a:fld id="{0CF2B499-91A9-4348-8017-B7A0127E74D0}" type="slidenum">
              <a:rPr lang="de-CH" smtClean="0"/>
              <a:t>‹Nr.›</a:t>
            </a:fld>
            <a:endParaRPr lang="de-CH"/>
          </a:p>
        </p:txBody>
      </p:sp>
    </p:spTree>
    <p:extLst>
      <p:ext uri="{BB962C8B-B14F-4D97-AF65-F5344CB8AC3E}">
        <p14:creationId xmlns:p14="http://schemas.microsoft.com/office/powerpoint/2010/main" val="3219918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81245E0-077F-4DB1-9DAF-25073CAD202B}"/>
              </a:ext>
            </a:extLst>
          </p:cNvPr>
          <p:cNvSpPr>
            <a:spLocks noGrp="1"/>
          </p:cNvSpPr>
          <p:nvPr>
            <p:ph type="dt" sz="half" idx="10"/>
          </p:nvPr>
        </p:nvSpPr>
        <p:spPr/>
        <p:txBody>
          <a:bodyPr/>
          <a:lstStyle/>
          <a:p>
            <a:fld id="{F7BABFF2-C225-4A5C-9F3C-15DB7706794B}" type="datetimeFigureOut">
              <a:rPr lang="de-CH" smtClean="0"/>
              <a:t>28.02.2019</a:t>
            </a:fld>
            <a:endParaRPr lang="de-CH"/>
          </a:p>
        </p:txBody>
      </p:sp>
      <p:sp>
        <p:nvSpPr>
          <p:cNvPr id="3" name="Fußzeilenplatzhalter 2">
            <a:extLst>
              <a:ext uri="{FF2B5EF4-FFF2-40B4-BE49-F238E27FC236}">
                <a16:creationId xmlns:a16="http://schemas.microsoft.com/office/drawing/2014/main" id="{9BA0AFDF-80F8-4D82-8194-4914595EC064}"/>
              </a:ext>
            </a:extLst>
          </p:cNvPr>
          <p:cNvSpPr>
            <a:spLocks noGrp="1"/>
          </p:cNvSpPr>
          <p:nvPr>
            <p:ph type="ftr" sz="quarter" idx="11"/>
          </p:nvPr>
        </p:nvSpPr>
        <p:spPr/>
        <p:txBody>
          <a:bodyPr/>
          <a:lstStyle/>
          <a:p>
            <a:endParaRPr lang="de-CH"/>
          </a:p>
        </p:txBody>
      </p:sp>
      <p:sp>
        <p:nvSpPr>
          <p:cNvPr id="4" name="Foliennummernplatzhalter 3">
            <a:extLst>
              <a:ext uri="{FF2B5EF4-FFF2-40B4-BE49-F238E27FC236}">
                <a16:creationId xmlns:a16="http://schemas.microsoft.com/office/drawing/2014/main" id="{27AA165A-0B0E-4835-9CB4-16770322140E}"/>
              </a:ext>
            </a:extLst>
          </p:cNvPr>
          <p:cNvSpPr>
            <a:spLocks noGrp="1"/>
          </p:cNvSpPr>
          <p:nvPr>
            <p:ph type="sldNum" sz="quarter" idx="12"/>
          </p:nvPr>
        </p:nvSpPr>
        <p:spPr/>
        <p:txBody>
          <a:bodyPr/>
          <a:lstStyle/>
          <a:p>
            <a:fld id="{0CF2B499-91A9-4348-8017-B7A0127E74D0}" type="slidenum">
              <a:rPr lang="de-CH" smtClean="0"/>
              <a:t>‹Nr.›</a:t>
            </a:fld>
            <a:endParaRPr lang="de-CH"/>
          </a:p>
        </p:txBody>
      </p:sp>
    </p:spTree>
    <p:extLst>
      <p:ext uri="{BB962C8B-B14F-4D97-AF65-F5344CB8AC3E}">
        <p14:creationId xmlns:p14="http://schemas.microsoft.com/office/powerpoint/2010/main" val="3632113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B7E5C1-3070-4CD6-A203-E827623A7B32}"/>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CH"/>
          </a:p>
        </p:txBody>
      </p:sp>
      <p:sp>
        <p:nvSpPr>
          <p:cNvPr id="3" name="Inhaltsplatzhalter 2">
            <a:extLst>
              <a:ext uri="{FF2B5EF4-FFF2-40B4-BE49-F238E27FC236}">
                <a16:creationId xmlns:a16="http://schemas.microsoft.com/office/drawing/2014/main" id="{D80D045B-2BCD-432D-B047-7D6B3E8868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Textplatzhalter 3">
            <a:extLst>
              <a:ext uri="{FF2B5EF4-FFF2-40B4-BE49-F238E27FC236}">
                <a16:creationId xmlns:a16="http://schemas.microsoft.com/office/drawing/2014/main" id="{E95710EE-02C9-4F56-B14C-7E9F88D780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B1463AD0-21A7-4E83-B6DF-650F43D3CCB3}"/>
              </a:ext>
            </a:extLst>
          </p:cNvPr>
          <p:cNvSpPr>
            <a:spLocks noGrp="1"/>
          </p:cNvSpPr>
          <p:nvPr>
            <p:ph type="dt" sz="half" idx="10"/>
          </p:nvPr>
        </p:nvSpPr>
        <p:spPr/>
        <p:txBody>
          <a:bodyPr/>
          <a:lstStyle/>
          <a:p>
            <a:fld id="{F7BABFF2-C225-4A5C-9F3C-15DB7706794B}" type="datetimeFigureOut">
              <a:rPr lang="de-CH" smtClean="0"/>
              <a:t>28.02.2019</a:t>
            </a:fld>
            <a:endParaRPr lang="de-CH"/>
          </a:p>
        </p:txBody>
      </p:sp>
      <p:sp>
        <p:nvSpPr>
          <p:cNvPr id="6" name="Fußzeilenplatzhalter 5">
            <a:extLst>
              <a:ext uri="{FF2B5EF4-FFF2-40B4-BE49-F238E27FC236}">
                <a16:creationId xmlns:a16="http://schemas.microsoft.com/office/drawing/2014/main" id="{AD91DFB5-3AA8-4467-BE8E-DCF6C760CF97}"/>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DA0F1E3E-D734-4CA7-AE3F-91D06D624B9B}"/>
              </a:ext>
            </a:extLst>
          </p:cNvPr>
          <p:cNvSpPr>
            <a:spLocks noGrp="1"/>
          </p:cNvSpPr>
          <p:nvPr>
            <p:ph type="sldNum" sz="quarter" idx="12"/>
          </p:nvPr>
        </p:nvSpPr>
        <p:spPr/>
        <p:txBody>
          <a:bodyPr/>
          <a:lstStyle/>
          <a:p>
            <a:fld id="{0CF2B499-91A9-4348-8017-B7A0127E74D0}" type="slidenum">
              <a:rPr lang="de-CH" smtClean="0"/>
              <a:t>‹Nr.›</a:t>
            </a:fld>
            <a:endParaRPr lang="de-CH"/>
          </a:p>
        </p:txBody>
      </p:sp>
    </p:spTree>
    <p:extLst>
      <p:ext uri="{BB962C8B-B14F-4D97-AF65-F5344CB8AC3E}">
        <p14:creationId xmlns:p14="http://schemas.microsoft.com/office/powerpoint/2010/main" val="1817208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A0EBDF-A25D-4488-9CA6-112931602BDF}"/>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CH"/>
          </a:p>
        </p:txBody>
      </p:sp>
      <p:sp>
        <p:nvSpPr>
          <p:cNvPr id="3" name="Bildplatzhalter 2">
            <a:extLst>
              <a:ext uri="{FF2B5EF4-FFF2-40B4-BE49-F238E27FC236}">
                <a16:creationId xmlns:a16="http://schemas.microsoft.com/office/drawing/2014/main" id="{5F9FF864-C687-4DAD-A7FF-B59D887EC6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CH"/>
          </a:p>
        </p:txBody>
      </p:sp>
      <p:sp>
        <p:nvSpPr>
          <p:cNvPr id="4" name="Textplatzhalter 3">
            <a:extLst>
              <a:ext uri="{FF2B5EF4-FFF2-40B4-BE49-F238E27FC236}">
                <a16:creationId xmlns:a16="http://schemas.microsoft.com/office/drawing/2014/main" id="{547F4C82-6332-41FC-9D14-42025B820B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84B0D81C-C410-4CB0-8217-CD1FED16EEF6}"/>
              </a:ext>
            </a:extLst>
          </p:cNvPr>
          <p:cNvSpPr>
            <a:spLocks noGrp="1"/>
          </p:cNvSpPr>
          <p:nvPr>
            <p:ph type="dt" sz="half" idx="10"/>
          </p:nvPr>
        </p:nvSpPr>
        <p:spPr/>
        <p:txBody>
          <a:bodyPr/>
          <a:lstStyle/>
          <a:p>
            <a:fld id="{F7BABFF2-C225-4A5C-9F3C-15DB7706794B}" type="datetimeFigureOut">
              <a:rPr lang="de-CH" smtClean="0"/>
              <a:t>28.02.2019</a:t>
            </a:fld>
            <a:endParaRPr lang="de-CH"/>
          </a:p>
        </p:txBody>
      </p:sp>
      <p:sp>
        <p:nvSpPr>
          <p:cNvPr id="6" name="Fußzeilenplatzhalter 5">
            <a:extLst>
              <a:ext uri="{FF2B5EF4-FFF2-40B4-BE49-F238E27FC236}">
                <a16:creationId xmlns:a16="http://schemas.microsoft.com/office/drawing/2014/main" id="{A4CA71FC-EF8D-4EE2-BCEF-9E60D7C81296}"/>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58CB27AC-CDD1-40EC-8C0D-71E746413C98}"/>
              </a:ext>
            </a:extLst>
          </p:cNvPr>
          <p:cNvSpPr>
            <a:spLocks noGrp="1"/>
          </p:cNvSpPr>
          <p:nvPr>
            <p:ph type="sldNum" sz="quarter" idx="12"/>
          </p:nvPr>
        </p:nvSpPr>
        <p:spPr/>
        <p:txBody>
          <a:bodyPr/>
          <a:lstStyle/>
          <a:p>
            <a:fld id="{0CF2B499-91A9-4348-8017-B7A0127E74D0}" type="slidenum">
              <a:rPr lang="de-CH" smtClean="0"/>
              <a:t>‹Nr.›</a:t>
            </a:fld>
            <a:endParaRPr lang="de-CH"/>
          </a:p>
        </p:txBody>
      </p:sp>
    </p:spTree>
    <p:extLst>
      <p:ext uri="{BB962C8B-B14F-4D97-AF65-F5344CB8AC3E}">
        <p14:creationId xmlns:p14="http://schemas.microsoft.com/office/powerpoint/2010/main" val="983087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25235A29-8974-4914-877A-9ED2747918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CH"/>
          </a:p>
        </p:txBody>
      </p:sp>
      <p:sp>
        <p:nvSpPr>
          <p:cNvPr id="3" name="Textplatzhalter 2">
            <a:extLst>
              <a:ext uri="{FF2B5EF4-FFF2-40B4-BE49-F238E27FC236}">
                <a16:creationId xmlns:a16="http://schemas.microsoft.com/office/drawing/2014/main" id="{D0407C93-B0D0-404C-9C25-BEC0860F98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5EE15646-5944-4410-893B-1949805C73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BABFF2-C225-4A5C-9F3C-15DB7706794B}" type="datetimeFigureOut">
              <a:rPr lang="de-CH" smtClean="0"/>
              <a:t>28.02.2019</a:t>
            </a:fld>
            <a:endParaRPr lang="de-CH"/>
          </a:p>
        </p:txBody>
      </p:sp>
      <p:sp>
        <p:nvSpPr>
          <p:cNvPr id="5" name="Fußzeilenplatzhalter 4">
            <a:extLst>
              <a:ext uri="{FF2B5EF4-FFF2-40B4-BE49-F238E27FC236}">
                <a16:creationId xmlns:a16="http://schemas.microsoft.com/office/drawing/2014/main" id="{AA721857-BE14-4170-ABA3-6866755214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Foliennummernplatzhalter 5">
            <a:extLst>
              <a:ext uri="{FF2B5EF4-FFF2-40B4-BE49-F238E27FC236}">
                <a16:creationId xmlns:a16="http://schemas.microsoft.com/office/drawing/2014/main" id="{560CAA34-F620-4350-A8D2-61A4D47DA5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F2B499-91A9-4348-8017-B7A0127E74D0}" type="slidenum">
              <a:rPr lang="de-CH" smtClean="0"/>
              <a:t>‹Nr.›</a:t>
            </a:fld>
            <a:endParaRPr lang="de-CH"/>
          </a:p>
        </p:txBody>
      </p:sp>
    </p:spTree>
    <p:extLst>
      <p:ext uri="{BB962C8B-B14F-4D97-AF65-F5344CB8AC3E}">
        <p14:creationId xmlns:p14="http://schemas.microsoft.com/office/powerpoint/2010/main" val="2280624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3" Type="http://schemas.openxmlformats.org/officeDocument/2006/relationships/hyperlink" Target="https://de.wikipedia.org/wiki/Altes_%C3%84gypten" TargetMode="External"/><Relationship Id="rId7" Type="http://schemas.openxmlformats.org/officeDocument/2006/relationships/hyperlink" Target="https://de.wikipedia.org/wiki/%C3%84gyptisches_Totenbuch" TargetMode="External"/><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hyperlink" Target="https://commons.wikimedia.org/wiki/File:Pyramide_khephren.jpg" TargetMode="Externa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hyperlink" Target="http://en.wikipedia.org/wiki/File:Tutankhamun-mask-retouched.jpg" TargetMode="External"/><Relationship Id="rId7" Type="http://schemas.openxmlformats.org/officeDocument/2006/relationships/hyperlink" Target="https://en.wikipedia.org/wiki/Ramesses_II" TargetMode="External"/><Relationship Id="rId2" Type="http://schemas.openxmlformats.org/officeDocument/2006/relationships/image" Target="../media/image22.jpg"/><Relationship Id="rId1" Type="http://schemas.openxmlformats.org/officeDocument/2006/relationships/slideLayout" Target="../slideLayouts/slideLayout2.xml"/><Relationship Id="rId6" Type="http://schemas.openxmlformats.org/officeDocument/2006/relationships/image" Target="../media/image24.jpg"/><Relationship Id="rId11" Type="http://schemas.openxmlformats.org/officeDocument/2006/relationships/hyperlink" Target="https://creativecommons.org/licenses/by-nc-sa/3.0/" TargetMode="External"/><Relationship Id="rId5" Type="http://schemas.openxmlformats.org/officeDocument/2006/relationships/hyperlink" Target="https://de.wikipedia.org/wiki/Echnaton" TargetMode="External"/><Relationship Id="rId10" Type="http://schemas.openxmlformats.org/officeDocument/2006/relationships/hyperlink" Target="https://creativecommons.org/licenses/by-sa/3.0/" TargetMode="External"/><Relationship Id="rId4" Type="http://schemas.openxmlformats.org/officeDocument/2006/relationships/image" Target="../media/image23.jpg"/><Relationship Id="rId9" Type="http://schemas.openxmlformats.org/officeDocument/2006/relationships/hyperlink" Target="http://www.thaigoodview.com/node/89133"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creativecommons.org/licenses/by-nc-nd/3.0/" TargetMode="External"/><Relationship Id="rId3" Type="http://schemas.openxmlformats.org/officeDocument/2006/relationships/hyperlink" Target="https://edtrayes.com/2011/03/upper-egyptian-gallery-penn-museum-philadelphia-pennsylvania-usa/dsc_9818-darker-exposure-king-ramses-ii-reign-1279-1213-bce-upper-egyptian-gallery-penn-museum-philadelphia-pennsylvania-usa/" TargetMode="External"/><Relationship Id="rId7" Type="http://schemas.openxmlformats.org/officeDocument/2006/relationships/hyperlink" Target="https://fr.wikipedia.org/wiki/Rams%C3%A8s_II" TargetMode="External"/><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28.jpg"/><Relationship Id="rId5" Type="http://schemas.openxmlformats.org/officeDocument/2006/relationships/hyperlink" Target="http://artetorreherberos.blogspot.com.es/2011/10/ramses-ii-el-gran-constructor-de-egipto.html?m=0" TargetMode="External"/><Relationship Id="rId4" Type="http://schemas.openxmlformats.org/officeDocument/2006/relationships/image" Target="../media/image27.bmp"/><Relationship Id="rId9" Type="http://schemas.openxmlformats.org/officeDocument/2006/relationships/hyperlink" Target="https://creativecommons.org/licenses/by-sa/3.0/"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3" Type="http://schemas.openxmlformats.org/officeDocument/2006/relationships/hyperlink" Target="http://paul-barford.blogspot.com/2013/01/will-mock-up-of-tutankhamuns-tomb-pull.html" TargetMode="External"/><Relationship Id="rId7" Type="http://schemas.openxmlformats.org/officeDocument/2006/relationships/hyperlink" Target="http://www.publicdomainpictures.net/view-image.php?image=113983&amp;picture=cover-of-tutankhamun-coffinette" TargetMode="External"/><Relationship Id="rId2" Type="http://schemas.openxmlformats.org/officeDocument/2006/relationships/image" Target="../media/image29.jpg"/><Relationship Id="rId1" Type="http://schemas.openxmlformats.org/officeDocument/2006/relationships/slideLayout" Target="../slideLayouts/slideLayout2.xml"/><Relationship Id="rId6" Type="http://schemas.openxmlformats.org/officeDocument/2006/relationships/image" Target="../media/image30.jpg"/><Relationship Id="rId5" Type="http://schemas.openxmlformats.org/officeDocument/2006/relationships/hyperlink" Target="http://en.wikipedia.org/wiki/File:Tutankhamun-mask-retouched.jpg" TargetMode="External"/><Relationship Id="rId4" Type="http://schemas.openxmlformats.org/officeDocument/2006/relationships/image" Target="../media/image22.jpg"/><Relationship Id="rId9" Type="http://schemas.openxmlformats.org/officeDocument/2006/relationships/hyperlink" Target="https://creativecommons.org/licenses/by-nd/3.0/"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34.jpg"/><Relationship Id="rId13" Type="http://schemas.openxmlformats.org/officeDocument/2006/relationships/hyperlink" Target="https://creativecommons.org/licenses/by/3.0/" TargetMode="External"/><Relationship Id="rId3" Type="http://schemas.openxmlformats.org/officeDocument/2006/relationships/hyperlink" Target="https://commons.wikimedia.org/wiki/File:Cleopatra_VII,_dalla_via_appia_tra_ariccia_e_genzano,_40-30_ac_ca._02.JPG" TargetMode="External"/><Relationship Id="rId7" Type="http://schemas.openxmlformats.org/officeDocument/2006/relationships/hyperlink" Target="http://paling-unik-s.blogspot.com/2013/06/ungkap-misteri-cleopatra-bukanlah.html" TargetMode="External"/><Relationship Id="rId12" Type="http://schemas.openxmlformats.org/officeDocument/2006/relationships/hyperlink" Target="https://creativecommons.org/licenses/by-sa/3.0/" TargetMode="External"/><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hyperlink" Target="http://terraeantiqvae.com/photo/2043782:Photo:14735/next?context=user" TargetMode="External"/><Relationship Id="rId5" Type="http://schemas.openxmlformats.org/officeDocument/2006/relationships/hyperlink" Target="https://nl.wikipedia.org/wiki/Bestand:Edfu_cartouche_Cleopatra_2.JPG" TargetMode="External"/><Relationship Id="rId15" Type="http://schemas.openxmlformats.org/officeDocument/2006/relationships/hyperlink" Target="https://creativecommons.org/licenses/by-nc/3.0/" TargetMode="External"/><Relationship Id="rId10" Type="http://schemas.openxmlformats.org/officeDocument/2006/relationships/image" Target="../media/image35.jpg"/><Relationship Id="rId4" Type="http://schemas.openxmlformats.org/officeDocument/2006/relationships/image" Target="../media/image32.JPG"/><Relationship Id="rId9" Type="http://schemas.openxmlformats.org/officeDocument/2006/relationships/hyperlink" Target="http://la-ultima-etapa.blogspot.com/2016/07/personajes-del-antiguo-egipto-cleopatra.html" TargetMode="External"/><Relationship Id="rId14" Type="http://schemas.openxmlformats.org/officeDocument/2006/relationships/hyperlink" Target="https://creativecommons.org/licenses/by-nc-nd/3.0/"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kplx.de/page/8/" TargetMode="External"/><Relationship Id="rId2" Type="http://schemas.openxmlformats.org/officeDocument/2006/relationships/image" Target="../media/image36.jp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vionabrennastellanews.blogspot.com/2016/01/lustige-spruche-danke-fur-die-einladung.html" TargetMode="External"/><Relationship Id="rId2" Type="http://schemas.openxmlformats.org/officeDocument/2006/relationships/image" Target="../media/image37.jpg"/><Relationship Id="rId1" Type="http://schemas.openxmlformats.org/officeDocument/2006/relationships/slideLayout" Target="../slideLayouts/slideLayout2.xml"/><Relationship Id="rId6" Type="http://schemas.openxmlformats.org/officeDocument/2006/relationships/hyperlink" Target="https://creativecommons.org/licenses/by/3.0/" TargetMode="External"/><Relationship Id="rId5" Type="http://schemas.openxmlformats.org/officeDocument/2006/relationships/hyperlink" Target="https://creativecommons.org/licenses/by-nc-sa/3.0/" TargetMode="External"/><Relationship Id="rId4" Type="http://schemas.openxmlformats.org/officeDocument/2006/relationships/hyperlink" Target="http://rechtsanwalt-schwenke.de/communities-recht-slidecast-zum-community-camp-berlin-2009-ccb09/"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pexels.com/de/foto/schwarz-schwarzer-hintergrund-596818/" TargetMode="External"/><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hyperlink" Target="https://pixabay.com/de/%C3%A4gypten-sphinx-%C3%A4gypter-gizeh-479/" TargetMode="External"/><Relationship Id="rId7" Type="http://schemas.openxmlformats.org/officeDocument/2006/relationships/hyperlink" Target="https://lt.wikipedia.org/wiki/Vaizdas:Abu_Simbel_Egypt_1.jpg" TargetMode="External"/><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6.jpg"/><Relationship Id="rId11" Type="http://schemas.openxmlformats.org/officeDocument/2006/relationships/hyperlink" Target="https://creativecommons.org/licenses/by-nc-sa/3.0/" TargetMode="External"/><Relationship Id="rId5" Type="http://schemas.openxmlformats.org/officeDocument/2006/relationships/hyperlink" Target="https://pixabay.com/de/%C3%A4gypten-flagge-nationalen-26909/" TargetMode="External"/><Relationship Id="rId10" Type="http://schemas.openxmlformats.org/officeDocument/2006/relationships/hyperlink" Target="https://creativecommons.org/licenses/by-sa/3.0/" TargetMode="External"/><Relationship Id="rId4" Type="http://schemas.openxmlformats.org/officeDocument/2006/relationships/image" Target="../media/image5.png"/><Relationship Id="rId9" Type="http://schemas.openxmlformats.org/officeDocument/2006/relationships/hyperlink" Target="https://www.iha.com.de/ferienwohnungen-haus-agypten/2MJ/" TargetMode="External"/></Relationships>
</file>

<file path=ppt/slides/_rels/slide3.xml.rels><?xml version="1.0" encoding="UTF-8" standalone="yes"?>
<Relationships xmlns="http://schemas.openxmlformats.org/package/2006/relationships"><Relationship Id="rId8" Type="http://schemas.openxmlformats.org/officeDocument/2006/relationships/hyperlink" Target="https://creativecommons.org/licenses/by-nc-sa/3.0/" TargetMode="External"/><Relationship Id="rId3" Type="http://schemas.openxmlformats.org/officeDocument/2006/relationships/hyperlink" Target="https://www.bpb.de/internationales/afrika/arabischer-fruehling/52392/aegypten" TargetMode="External"/><Relationship Id="rId7" Type="http://schemas.openxmlformats.org/officeDocument/2006/relationships/hyperlink" Target="http://ichnunwieder.blogspot.com/2013/08/update-agypten.html" TargetMode="External"/><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s://de.wiktionary.org/wiki/%C3%84gypten" TargetMode="External"/><Relationship Id="rId4" Type="http://schemas.openxmlformats.org/officeDocument/2006/relationships/image" Target="../media/image9.png"/><Relationship Id="rId9" Type="http://schemas.openxmlformats.org/officeDocument/2006/relationships/hyperlink" Target="https://creativecommons.org/licenses/by-nc-nd/3.0/"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commons.wikimedia.org/wiki/File:Marokko_W%C3%BCste_02.JPG" TargetMode="External"/><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de.wikipedia.org/wiki/Altes_%C3%84gypten" TargetMode="External"/><Relationship Id="rId7" Type="http://schemas.openxmlformats.org/officeDocument/2006/relationships/hyperlink" Target="https://fr.vikidia.org/wiki/Attributs_du_pharaon" TargetMode="Externa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s://en.wikipedia.org/wiki/Pharaoh" TargetMode="Externa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3" Type="http://schemas.openxmlformats.org/officeDocument/2006/relationships/hyperlink" Target="https://de.wikipedia.org/wiki/Pyramide_(Bauwerk)" TargetMode="External"/><Relationship Id="rId7" Type="http://schemas.openxmlformats.org/officeDocument/2006/relationships/hyperlink" Target="https://simple.wikipedia.org/wiki/Pyramid" TargetMode="External"/><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hyperlink" Target="https://de.wikipedia.org/wiki/Knickpyramide" TargetMode="Externa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hyperlink" Target="http://architecturalmoleskine.blogspot.com/2014/09/the-pyramid-and-complex-of-djoser-in.html" TargetMode="External"/><Relationship Id="rId7" Type="http://schemas.openxmlformats.org/officeDocument/2006/relationships/hyperlink" Target="https://creativecommons.org/licenses/by-nc-sa/3.0/" TargetMode="External"/><Relationship Id="rId2" Type="http://schemas.openxmlformats.org/officeDocument/2006/relationships/image" Target="../media/image16.jpg"/><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s://en.wikipedia.org/wiki/Pyramid_of_Djoser" TargetMode="External"/><Relationship Id="rId4" Type="http://schemas.openxmlformats.org/officeDocument/2006/relationships/image" Target="../media/image17.jpg"/></Relationships>
</file>

<file path=ppt/slides/_rels/slide8.xml.rels><?xml version="1.0" encoding="UTF-8" standalone="yes"?>
<Relationships xmlns="http://schemas.openxmlformats.org/package/2006/relationships"><Relationship Id="rId3" Type="http://schemas.openxmlformats.org/officeDocument/2006/relationships/hyperlink" Target="https://www.iha.com.de/wochenend-specials-naher-osten/t,:/" TargetMode="External"/><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hyperlink" Target="https://creativecommons.org/licenses/by-nc-sa/3.0/" TargetMode="External"/><Relationship Id="rId5" Type="http://schemas.openxmlformats.org/officeDocument/2006/relationships/hyperlink" Target="http://www.seos-project.eu/modules/heritage-conservation/heritage-conservation-c01-p01.de.html" TargetMode="External"/><Relationship Id="rId4" Type="http://schemas.openxmlformats.org/officeDocument/2006/relationships/image" Target="../media/image19.jpg"/></Relationships>
</file>

<file path=ppt/slides/_rels/slide9.xml.rels><?xml version="1.0" encoding="UTF-8" standalone="yes"?>
<Relationships xmlns="http://schemas.openxmlformats.org/package/2006/relationships"><Relationship Id="rId8" Type="http://schemas.openxmlformats.org/officeDocument/2006/relationships/hyperlink" Target="https://de.wikipedia.org/wiki/Snofru" TargetMode="External"/><Relationship Id="rId3" Type="http://schemas.openxmlformats.org/officeDocument/2006/relationships/hyperlink" Target="http://pl.wikipedia.org/wiki/Piramida_%C5%81amana" TargetMode="External"/><Relationship Id="rId7" Type="http://schemas.openxmlformats.org/officeDocument/2006/relationships/hyperlink" Target="https://creativecommons.org/licenses/by-sa/3.0/" TargetMode="External"/><Relationship Id="rId2" Type="http://schemas.openxmlformats.org/officeDocument/2006/relationships/image" Target="../media/image20.JPG"/><Relationship Id="rId1" Type="http://schemas.openxmlformats.org/officeDocument/2006/relationships/slideLayout" Target="../slideLayouts/slideLayout2.xml"/><Relationship Id="rId6" Type="http://schemas.openxmlformats.org/officeDocument/2006/relationships/hyperlink" Target="https://de.wikipedia.org/wiki/Knickpyramide" TargetMode="External"/><Relationship Id="rId5" Type="http://schemas.openxmlformats.org/officeDocument/2006/relationships/hyperlink" Target="https://hr.wikipedia.org/wiki/Savijena_piramida" TargetMode="External"/><Relationship Id="rId4"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57BAB3-4832-453C-A379-6680FFD3C168}"/>
              </a:ext>
            </a:extLst>
          </p:cNvPr>
          <p:cNvSpPr>
            <a:spLocks noGrp="1"/>
          </p:cNvSpPr>
          <p:nvPr>
            <p:ph type="ctrTitle"/>
          </p:nvPr>
        </p:nvSpPr>
        <p:spPr>
          <a:xfrm>
            <a:off x="4654295" y="4522156"/>
            <a:ext cx="5609222" cy="1363215"/>
          </a:xfrm>
        </p:spPr>
        <p:txBody>
          <a:bodyPr anchor="t">
            <a:normAutofit/>
          </a:bodyPr>
          <a:lstStyle/>
          <a:p>
            <a:pPr algn="l"/>
            <a:r>
              <a:rPr lang="de-CH" sz="4800" dirty="0">
                <a:solidFill>
                  <a:srgbClr val="FFFF00"/>
                </a:solidFill>
              </a:rPr>
              <a:t>Das alte Ägypten</a:t>
            </a:r>
            <a:br>
              <a:rPr lang="de-CH" sz="4800" dirty="0">
                <a:solidFill>
                  <a:srgbClr val="FFFF00"/>
                </a:solidFill>
              </a:rPr>
            </a:br>
            <a:r>
              <a:rPr lang="de-CH" sz="2200" dirty="0">
                <a:solidFill>
                  <a:srgbClr val="FFFF00"/>
                </a:solidFill>
              </a:rPr>
              <a:t>Der erste Teil</a:t>
            </a:r>
          </a:p>
        </p:txBody>
      </p:sp>
      <p:sp>
        <p:nvSpPr>
          <p:cNvPr id="3" name="Untertitel 2">
            <a:extLst>
              <a:ext uri="{FF2B5EF4-FFF2-40B4-BE49-F238E27FC236}">
                <a16:creationId xmlns:a16="http://schemas.microsoft.com/office/drawing/2014/main" id="{C08CB92F-8C5E-41DE-9860-B9AD3220CB16}"/>
              </a:ext>
            </a:extLst>
          </p:cNvPr>
          <p:cNvSpPr>
            <a:spLocks noGrp="1"/>
          </p:cNvSpPr>
          <p:nvPr>
            <p:ph type="subTitle" idx="1"/>
          </p:nvPr>
        </p:nvSpPr>
        <p:spPr>
          <a:xfrm>
            <a:off x="4654296" y="3780825"/>
            <a:ext cx="5609219" cy="741331"/>
          </a:xfrm>
        </p:spPr>
        <p:txBody>
          <a:bodyPr anchor="b">
            <a:normAutofit/>
          </a:bodyPr>
          <a:lstStyle/>
          <a:p>
            <a:pPr algn="l"/>
            <a:r>
              <a:rPr lang="de-CH" sz="1900" dirty="0">
                <a:solidFill>
                  <a:srgbClr val="FFFF00"/>
                </a:solidFill>
              </a:rPr>
              <a:t>Das Land der Pharaonen </a:t>
            </a:r>
          </a:p>
          <a:p>
            <a:pPr algn="l"/>
            <a:r>
              <a:rPr lang="de-CH" sz="1900" dirty="0">
                <a:solidFill>
                  <a:srgbClr val="FFFF00"/>
                </a:solidFill>
              </a:rPr>
              <a:t>und Pyramiden</a:t>
            </a:r>
          </a:p>
        </p:txBody>
      </p:sp>
      <p:sp>
        <p:nvSpPr>
          <p:cNvPr id="28" name="Freeform: Shape 27">
            <a:extLst>
              <a:ext uri="{FF2B5EF4-FFF2-40B4-BE49-F238E27FC236}">
                <a16:creationId xmlns:a16="http://schemas.microsoft.com/office/drawing/2014/main" id="{83FA766D-3260-4E0A-9E7F-A2C93DFF1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46518"/>
            <a:ext cx="4100079" cy="6194580"/>
          </a:xfrm>
          <a:custGeom>
            <a:avLst/>
            <a:gdLst>
              <a:gd name="connsiteX0" fmla="*/ 1002789 w 4100079"/>
              <a:gd name="connsiteY0" fmla="*/ 0 h 6194580"/>
              <a:gd name="connsiteX1" fmla="*/ 4100079 w 4100079"/>
              <a:gd name="connsiteY1" fmla="*/ 3097290 h 6194580"/>
              <a:gd name="connsiteX2" fmla="*/ 1002789 w 4100079"/>
              <a:gd name="connsiteY2" fmla="*/ 6194580 h 6194580"/>
              <a:gd name="connsiteX3" fmla="*/ 81750 w 4100079"/>
              <a:gd name="connsiteY3" fmla="*/ 6055332 h 6194580"/>
              <a:gd name="connsiteX4" fmla="*/ 0 w 4100079"/>
              <a:gd name="connsiteY4" fmla="*/ 6025411 h 6194580"/>
              <a:gd name="connsiteX5" fmla="*/ 0 w 4100079"/>
              <a:gd name="connsiteY5" fmla="*/ 169169 h 6194580"/>
              <a:gd name="connsiteX6" fmla="*/ 81750 w 4100079"/>
              <a:gd name="connsiteY6" fmla="*/ 139248 h 6194580"/>
              <a:gd name="connsiteX7" fmla="*/ 1002789 w 4100079"/>
              <a:gd name="connsiteY7" fmla="*/ 0 h 619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0079" h="6194580">
                <a:moveTo>
                  <a:pt x="1002789" y="0"/>
                </a:moveTo>
                <a:cubicBezTo>
                  <a:pt x="2713375" y="0"/>
                  <a:pt x="4100079" y="1386704"/>
                  <a:pt x="4100079" y="3097290"/>
                </a:cubicBezTo>
                <a:cubicBezTo>
                  <a:pt x="4100079" y="4807876"/>
                  <a:pt x="2713375" y="6194580"/>
                  <a:pt x="1002789" y="6194580"/>
                </a:cubicBezTo>
                <a:cubicBezTo>
                  <a:pt x="682054" y="6194580"/>
                  <a:pt x="372706" y="6145829"/>
                  <a:pt x="81750" y="6055332"/>
                </a:cubicBezTo>
                <a:lnTo>
                  <a:pt x="0" y="6025411"/>
                </a:lnTo>
                <a:lnTo>
                  <a:pt x="0" y="169169"/>
                </a:lnTo>
                <a:lnTo>
                  <a:pt x="81750" y="139248"/>
                </a:lnTo>
                <a:cubicBezTo>
                  <a:pt x="372706" y="48751"/>
                  <a:pt x="682054" y="0"/>
                  <a:pt x="1002789"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8" name="Grafik 7">
            <a:extLst>
              <a:ext uri="{FF2B5EF4-FFF2-40B4-BE49-F238E27FC236}">
                <a16:creationId xmlns:a16="http://schemas.microsoft.com/office/drawing/2014/main" id="{3C55BF83-7D7F-46FA-823D-FF0EB765401F}"/>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1374" r="8042"/>
          <a:stretch/>
        </p:blipFill>
        <p:spPr>
          <a:xfrm>
            <a:off x="20" y="413156"/>
            <a:ext cx="3933420" cy="5861304"/>
          </a:xfrm>
          <a:custGeom>
            <a:avLst/>
            <a:gdLst>
              <a:gd name="connsiteX0" fmla="*/ 1002788 w 3933440"/>
              <a:gd name="connsiteY0" fmla="*/ 0 h 5861304"/>
              <a:gd name="connsiteX1" fmla="*/ 3933440 w 3933440"/>
              <a:gd name="connsiteY1" fmla="*/ 2930652 h 5861304"/>
              <a:gd name="connsiteX2" fmla="*/ 1002788 w 3933440"/>
              <a:gd name="connsiteY2" fmla="*/ 5861304 h 5861304"/>
              <a:gd name="connsiteX3" fmla="*/ 131302 w 3933440"/>
              <a:gd name="connsiteY3" fmla="*/ 5729548 h 5861304"/>
              <a:gd name="connsiteX4" fmla="*/ 0 w 3933440"/>
              <a:gd name="connsiteY4" fmla="*/ 5681491 h 5861304"/>
              <a:gd name="connsiteX5" fmla="*/ 0 w 3933440"/>
              <a:gd name="connsiteY5" fmla="*/ 179814 h 5861304"/>
              <a:gd name="connsiteX6" fmla="*/ 131302 w 3933440"/>
              <a:gd name="connsiteY6" fmla="*/ 131756 h 5861304"/>
              <a:gd name="connsiteX7" fmla="*/ 1002788 w 3933440"/>
              <a:gd name="connsiteY7" fmla="*/ 0 h 586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3440" h="5861304">
                <a:moveTo>
                  <a:pt x="1002788" y="0"/>
                </a:moveTo>
                <a:cubicBezTo>
                  <a:pt x="2621342" y="0"/>
                  <a:pt x="3933440" y="1312098"/>
                  <a:pt x="3933440" y="2930652"/>
                </a:cubicBezTo>
                <a:cubicBezTo>
                  <a:pt x="3933440" y="4549206"/>
                  <a:pt x="2621342" y="5861304"/>
                  <a:pt x="1002788" y="5861304"/>
                </a:cubicBezTo>
                <a:cubicBezTo>
                  <a:pt x="699309" y="5861304"/>
                  <a:pt x="406604" y="5815176"/>
                  <a:pt x="131302" y="5729548"/>
                </a:cubicBezTo>
                <a:lnTo>
                  <a:pt x="0" y="5681491"/>
                </a:lnTo>
                <a:lnTo>
                  <a:pt x="0" y="179814"/>
                </a:lnTo>
                <a:lnTo>
                  <a:pt x="131302" y="131756"/>
                </a:lnTo>
                <a:cubicBezTo>
                  <a:pt x="406604" y="46129"/>
                  <a:pt x="699309" y="0"/>
                  <a:pt x="1002788" y="0"/>
                </a:cubicBezTo>
                <a:close/>
              </a:path>
            </a:pathLst>
          </a:custGeom>
        </p:spPr>
      </p:pic>
      <p:sp>
        <p:nvSpPr>
          <p:cNvPr id="30" name="Freeform: Shape 29">
            <a:extLst>
              <a:ext uri="{FF2B5EF4-FFF2-40B4-BE49-F238E27FC236}">
                <a16:creationId xmlns:a16="http://schemas.microsoft.com/office/drawing/2014/main" id="{CB435A06-5FFD-4CF8-BE06-3796EC4200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53543" y="0"/>
            <a:ext cx="3566160" cy="3159748"/>
          </a:xfrm>
          <a:custGeom>
            <a:avLst/>
            <a:gdLst>
              <a:gd name="connsiteX0" fmla="*/ 649888 w 3566160"/>
              <a:gd name="connsiteY0" fmla="*/ 0 h 3159748"/>
              <a:gd name="connsiteX1" fmla="*/ 2916273 w 3566160"/>
              <a:gd name="connsiteY1" fmla="*/ 0 h 3159748"/>
              <a:gd name="connsiteX2" fmla="*/ 2917285 w 3566160"/>
              <a:gd name="connsiteY2" fmla="*/ 757 h 3159748"/>
              <a:gd name="connsiteX3" fmla="*/ 3566160 w 3566160"/>
              <a:gd name="connsiteY3" fmla="*/ 1376668 h 3159748"/>
              <a:gd name="connsiteX4" fmla="*/ 1783080 w 3566160"/>
              <a:gd name="connsiteY4" fmla="*/ 3159748 h 3159748"/>
              <a:gd name="connsiteX5" fmla="*/ 0 w 3566160"/>
              <a:gd name="connsiteY5" fmla="*/ 1376668 h 3159748"/>
              <a:gd name="connsiteX6" fmla="*/ 648876 w 3566160"/>
              <a:gd name="connsiteY6" fmla="*/ 757 h 315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6160" h="3159748">
                <a:moveTo>
                  <a:pt x="649888" y="0"/>
                </a:moveTo>
                <a:lnTo>
                  <a:pt x="2916273" y="0"/>
                </a:lnTo>
                <a:lnTo>
                  <a:pt x="2917285" y="757"/>
                </a:lnTo>
                <a:cubicBezTo>
                  <a:pt x="3313569" y="327800"/>
                  <a:pt x="3566160" y="822736"/>
                  <a:pt x="3566160" y="1376668"/>
                </a:cubicBezTo>
                <a:cubicBezTo>
                  <a:pt x="3566160" y="2361436"/>
                  <a:pt x="2767848" y="3159748"/>
                  <a:pt x="1783080" y="3159748"/>
                </a:cubicBezTo>
                <a:cubicBezTo>
                  <a:pt x="798312" y="3159748"/>
                  <a:pt x="0" y="2361436"/>
                  <a:pt x="0" y="1376668"/>
                </a:cubicBezTo>
                <a:cubicBezTo>
                  <a:pt x="0" y="822736"/>
                  <a:pt x="252591" y="327800"/>
                  <a:pt x="648876" y="75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fik 4">
            <a:extLst>
              <a:ext uri="{FF2B5EF4-FFF2-40B4-BE49-F238E27FC236}">
                <a16:creationId xmlns:a16="http://schemas.microsoft.com/office/drawing/2014/main" id="{A174D47F-1019-4457-9D3A-C4063D14F055}"/>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2203" r="15659" b="2"/>
          <a:stretch/>
        </p:blipFill>
        <p:spPr>
          <a:xfrm>
            <a:off x="4518135" y="10"/>
            <a:ext cx="3236976" cy="2995146"/>
          </a:xfrm>
          <a:custGeom>
            <a:avLst/>
            <a:gdLst>
              <a:gd name="connsiteX0" fmla="*/ 770517 w 3236976"/>
              <a:gd name="connsiteY0" fmla="*/ 0 h 2995156"/>
              <a:gd name="connsiteX1" fmla="*/ 2466460 w 3236976"/>
              <a:gd name="connsiteY1" fmla="*/ 0 h 2995156"/>
              <a:gd name="connsiteX2" fmla="*/ 2523400 w 3236976"/>
              <a:gd name="connsiteY2" fmla="*/ 34592 h 2995156"/>
              <a:gd name="connsiteX3" fmla="*/ 3236976 w 3236976"/>
              <a:gd name="connsiteY3" fmla="*/ 1376668 h 2995156"/>
              <a:gd name="connsiteX4" fmla="*/ 1618488 w 3236976"/>
              <a:gd name="connsiteY4" fmla="*/ 2995156 h 2995156"/>
              <a:gd name="connsiteX5" fmla="*/ 0 w 3236976"/>
              <a:gd name="connsiteY5" fmla="*/ 1376668 h 2995156"/>
              <a:gd name="connsiteX6" fmla="*/ 713576 w 3236976"/>
              <a:gd name="connsiteY6" fmla="*/ 34592 h 2995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6976" h="2995156">
                <a:moveTo>
                  <a:pt x="770517" y="0"/>
                </a:moveTo>
                <a:lnTo>
                  <a:pt x="2466460" y="0"/>
                </a:lnTo>
                <a:lnTo>
                  <a:pt x="2523400" y="34592"/>
                </a:lnTo>
                <a:cubicBezTo>
                  <a:pt x="2953921" y="325446"/>
                  <a:pt x="3236976" y="818002"/>
                  <a:pt x="3236976" y="1376668"/>
                </a:cubicBezTo>
                <a:cubicBezTo>
                  <a:pt x="3236976" y="2270534"/>
                  <a:pt x="2512354" y="2995156"/>
                  <a:pt x="1618488" y="2995156"/>
                </a:cubicBezTo>
                <a:cubicBezTo>
                  <a:pt x="724622" y="2995156"/>
                  <a:pt x="0" y="2270534"/>
                  <a:pt x="0" y="1376668"/>
                </a:cubicBezTo>
                <a:cubicBezTo>
                  <a:pt x="0" y="818002"/>
                  <a:pt x="283056" y="325446"/>
                  <a:pt x="713576" y="34592"/>
                </a:cubicBezTo>
                <a:close/>
              </a:path>
            </a:pathLst>
          </a:custGeom>
        </p:spPr>
      </p:pic>
      <p:sp>
        <p:nvSpPr>
          <p:cNvPr id="32" name="Freeform: Shape 31">
            <a:extLst>
              <a:ext uri="{FF2B5EF4-FFF2-40B4-BE49-F238E27FC236}">
                <a16:creationId xmlns:a16="http://schemas.microsoft.com/office/drawing/2014/main" id="{5E10DA6E-C3FF-4539-BF84-4775BB7EC4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4396" y="2042"/>
            <a:ext cx="3387604" cy="4183848"/>
          </a:xfrm>
          <a:custGeom>
            <a:avLst/>
            <a:gdLst>
              <a:gd name="connsiteX0" fmla="*/ 420128 w 3387604"/>
              <a:gd name="connsiteY0" fmla="*/ 0 h 4183848"/>
              <a:gd name="connsiteX1" fmla="*/ 3387604 w 3387604"/>
              <a:gd name="connsiteY1" fmla="*/ 0 h 4183848"/>
              <a:gd name="connsiteX2" fmla="*/ 3387604 w 3387604"/>
              <a:gd name="connsiteY2" fmla="*/ 4101530 h 4183848"/>
              <a:gd name="connsiteX3" fmla="*/ 3283372 w 3387604"/>
              <a:gd name="connsiteY3" fmla="*/ 4128330 h 4183848"/>
              <a:gd name="connsiteX4" fmla="*/ 2732648 w 3387604"/>
              <a:gd name="connsiteY4" fmla="*/ 4183848 h 4183848"/>
              <a:gd name="connsiteX5" fmla="*/ 0 w 3387604"/>
              <a:gd name="connsiteY5" fmla="*/ 1451200 h 4183848"/>
              <a:gd name="connsiteX6" fmla="*/ 329816 w 3387604"/>
              <a:gd name="connsiteY6" fmla="*/ 148658 h 4183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7604" h="4183848">
                <a:moveTo>
                  <a:pt x="420128" y="0"/>
                </a:moveTo>
                <a:lnTo>
                  <a:pt x="3387604" y="0"/>
                </a:lnTo>
                <a:lnTo>
                  <a:pt x="3387604" y="4101530"/>
                </a:lnTo>
                <a:lnTo>
                  <a:pt x="3283372" y="4128330"/>
                </a:lnTo>
                <a:cubicBezTo>
                  <a:pt x="3105483" y="4164732"/>
                  <a:pt x="2921298" y="4183848"/>
                  <a:pt x="2732648" y="4183848"/>
                </a:cubicBezTo>
                <a:cubicBezTo>
                  <a:pt x="1223448" y="4183848"/>
                  <a:pt x="0" y="2960400"/>
                  <a:pt x="0" y="1451200"/>
                </a:cubicBezTo>
                <a:cubicBezTo>
                  <a:pt x="0" y="979575"/>
                  <a:pt x="119477" y="535856"/>
                  <a:pt x="329816" y="14865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2" name="Grafik 11">
            <a:extLst>
              <a:ext uri="{FF2B5EF4-FFF2-40B4-BE49-F238E27FC236}">
                <a16:creationId xmlns:a16="http://schemas.microsoft.com/office/drawing/2014/main" id="{DD27CACE-ECC8-499F-8243-CE706EBDF17A}"/>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31458" r="27242" b="1"/>
          <a:stretch/>
        </p:blipFill>
        <p:spPr>
          <a:xfrm>
            <a:off x="8967592" y="2042"/>
            <a:ext cx="3224421" cy="4020664"/>
          </a:xfrm>
          <a:custGeom>
            <a:avLst/>
            <a:gdLst>
              <a:gd name="connsiteX0" fmla="*/ 449733 w 3224421"/>
              <a:gd name="connsiteY0" fmla="*/ 0 h 4020664"/>
              <a:gd name="connsiteX1" fmla="*/ 3224421 w 3224421"/>
              <a:gd name="connsiteY1" fmla="*/ 0 h 4020664"/>
              <a:gd name="connsiteX2" fmla="*/ 3224421 w 3224421"/>
              <a:gd name="connsiteY2" fmla="*/ 3933205 h 4020664"/>
              <a:gd name="connsiteX3" fmla="*/ 3087301 w 3224421"/>
              <a:gd name="connsiteY3" fmla="*/ 3968462 h 4020664"/>
              <a:gd name="connsiteX4" fmla="*/ 2569464 w 3224421"/>
              <a:gd name="connsiteY4" fmla="*/ 4020664 h 4020664"/>
              <a:gd name="connsiteX5" fmla="*/ 0 w 3224421"/>
              <a:gd name="connsiteY5" fmla="*/ 1451200 h 4020664"/>
              <a:gd name="connsiteX6" fmla="*/ 438824 w 3224421"/>
              <a:gd name="connsiteY6" fmla="*/ 14588 h 4020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4421" h="4020664">
                <a:moveTo>
                  <a:pt x="449733" y="0"/>
                </a:moveTo>
                <a:lnTo>
                  <a:pt x="3224421" y="0"/>
                </a:lnTo>
                <a:lnTo>
                  <a:pt x="3224421" y="3933205"/>
                </a:lnTo>
                <a:lnTo>
                  <a:pt x="3087301" y="3968462"/>
                </a:lnTo>
                <a:cubicBezTo>
                  <a:pt x="2920035" y="4002689"/>
                  <a:pt x="2746849" y="4020664"/>
                  <a:pt x="2569464" y="4020664"/>
                </a:cubicBezTo>
                <a:cubicBezTo>
                  <a:pt x="1150388" y="4020664"/>
                  <a:pt x="0" y="2870276"/>
                  <a:pt x="0" y="1451200"/>
                </a:cubicBezTo>
                <a:cubicBezTo>
                  <a:pt x="0" y="919047"/>
                  <a:pt x="161773" y="424677"/>
                  <a:pt x="438824" y="14588"/>
                </a:cubicBezTo>
                <a:close/>
              </a:path>
            </a:pathLst>
          </a:custGeom>
        </p:spPr>
      </p:pic>
      <p:sp>
        <p:nvSpPr>
          <p:cNvPr id="6" name="Textfeld 5">
            <a:extLst>
              <a:ext uri="{FF2B5EF4-FFF2-40B4-BE49-F238E27FC236}">
                <a16:creationId xmlns:a16="http://schemas.microsoft.com/office/drawing/2014/main" id="{4257B049-38F7-43DF-BED5-640AF6B708FF}"/>
              </a:ext>
            </a:extLst>
          </p:cNvPr>
          <p:cNvSpPr txBox="1"/>
          <p:nvPr/>
        </p:nvSpPr>
        <p:spPr>
          <a:xfrm>
            <a:off x="9546725" y="6870700"/>
            <a:ext cx="2645275" cy="200055"/>
          </a:xfrm>
          <a:prstGeom prst="rect">
            <a:avLst/>
          </a:prstGeom>
          <a:solidFill>
            <a:srgbClr val="000000"/>
          </a:solidFill>
        </p:spPr>
        <p:txBody>
          <a:bodyPr wrap="none" rtlCol="0">
            <a:spAutoFit/>
          </a:bodyPr>
          <a:lstStyle/>
          <a:p>
            <a:pPr algn="r">
              <a:spcAft>
                <a:spcPts val="600"/>
              </a:spcAft>
            </a:pPr>
            <a:r>
              <a:rPr lang="de-CH" sz="700" dirty="0">
                <a:solidFill>
                  <a:srgbClr val="FFFFFF"/>
                </a:solidFill>
              </a:rPr>
              <a:t>"</a:t>
            </a:r>
            <a:r>
              <a:rPr lang="de-CH" sz="700" dirty="0">
                <a:solidFill>
                  <a:srgbClr val="FFFFFF"/>
                </a:solidFill>
                <a:hlinkClick r:id="rId5" tooltip="https://commons.wikimedia.org/wiki/File:Pyramide_khephren.jpg">
                  <a:extLst>
                    <a:ext uri="{A12FA001-AC4F-418D-AE19-62706E023703}">
                      <ahyp:hlinkClr xmlns:ahyp="http://schemas.microsoft.com/office/drawing/2018/hyperlinkcolor" val="tx"/>
                    </a:ext>
                  </a:extLst>
                </a:hlinkClick>
              </a:rPr>
              <a:t>Dieses Foto</a:t>
            </a:r>
            <a:r>
              <a:rPr lang="de-CH" sz="700" dirty="0">
                <a:solidFill>
                  <a:srgbClr val="FFFFFF"/>
                </a:solidFill>
              </a:rPr>
              <a:t>" von Unbekannter Autor ist lizenziert gemäß </a:t>
            </a:r>
            <a:r>
              <a:rPr lang="de-CH" sz="700" dirty="0">
                <a:solidFill>
                  <a:srgbClr val="FFFFFF"/>
                </a:solidFill>
                <a:hlinkClick r:id="rId8" tooltip="https://creativecommons.org/licenses/by-sa/3.0/">
                  <a:extLst>
                    <a:ext uri="{A12FA001-AC4F-418D-AE19-62706E023703}">
                      <ahyp:hlinkClr xmlns:ahyp="http://schemas.microsoft.com/office/drawing/2018/hyperlinkcolor" val="tx"/>
                    </a:ext>
                  </a:extLst>
                </a:hlinkClick>
              </a:rPr>
              <a:t>CC BY-SA</a:t>
            </a:r>
            <a:endParaRPr lang="de-CH" sz="700" dirty="0">
              <a:solidFill>
                <a:srgbClr val="FFFFFF"/>
              </a:solidFill>
            </a:endParaRPr>
          </a:p>
        </p:txBody>
      </p:sp>
      <p:sp>
        <p:nvSpPr>
          <p:cNvPr id="9" name="Textfeld 8">
            <a:extLst>
              <a:ext uri="{FF2B5EF4-FFF2-40B4-BE49-F238E27FC236}">
                <a16:creationId xmlns:a16="http://schemas.microsoft.com/office/drawing/2014/main" id="{159E953A-D5E3-45DA-B90B-9E10473C4056}"/>
              </a:ext>
            </a:extLst>
          </p:cNvPr>
          <p:cNvSpPr txBox="1"/>
          <p:nvPr/>
        </p:nvSpPr>
        <p:spPr>
          <a:xfrm>
            <a:off x="6888749" y="6870700"/>
            <a:ext cx="2645276" cy="200055"/>
          </a:xfrm>
          <a:prstGeom prst="rect">
            <a:avLst/>
          </a:prstGeom>
          <a:solidFill>
            <a:srgbClr val="000000"/>
          </a:solidFill>
        </p:spPr>
        <p:txBody>
          <a:bodyPr wrap="none" rtlCol="0">
            <a:spAutoFit/>
          </a:bodyPr>
          <a:lstStyle/>
          <a:p>
            <a:pPr algn="r">
              <a:spcAft>
                <a:spcPts val="600"/>
              </a:spcAft>
            </a:pPr>
            <a:r>
              <a:rPr lang="de-CH" sz="700" dirty="0">
                <a:solidFill>
                  <a:srgbClr val="FFFFFF"/>
                </a:solidFill>
              </a:rPr>
              <a:t>"</a:t>
            </a:r>
            <a:r>
              <a:rPr lang="de-CH" sz="700" dirty="0">
                <a:solidFill>
                  <a:srgbClr val="FFFFFF"/>
                </a:solidFill>
                <a:hlinkClick r:id="rId3" tooltip="https://de.wikipedia.org/wiki/Altes_%C3%84gypten">
                  <a:extLst>
                    <a:ext uri="{A12FA001-AC4F-418D-AE19-62706E023703}">
                      <ahyp:hlinkClr xmlns:ahyp="http://schemas.microsoft.com/office/drawing/2018/hyperlinkcolor" val="tx"/>
                    </a:ext>
                  </a:extLst>
                </a:hlinkClick>
              </a:rPr>
              <a:t>Dieses Foto</a:t>
            </a:r>
            <a:r>
              <a:rPr lang="de-CH" sz="700" dirty="0">
                <a:solidFill>
                  <a:srgbClr val="FFFFFF"/>
                </a:solidFill>
              </a:rPr>
              <a:t>" von Unbekannter Autor ist lizenziert gemäß </a:t>
            </a:r>
            <a:r>
              <a:rPr lang="de-CH" sz="700" dirty="0">
                <a:solidFill>
                  <a:srgbClr val="FFFFFF"/>
                </a:solidFill>
                <a:hlinkClick r:id="rId8" tooltip="https://creativecommons.org/licenses/by-sa/3.0/">
                  <a:extLst>
                    <a:ext uri="{A12FA001-AC4F-418D-AE19-62706E023703}">
                      <ahyp:hlinkClr xmlns:ahyp="http://schemas.microsoft.com/office/drawing/2018/hyperlinkcolor" val="tx"/>
                    </a:ext>
                  </a:extLst>
                </a:hlinkClick>
              </a:rPr>
              <a:t>CC BY-SA</a:t>
            </a:r>
            <a:endParaRPr lang="de-CH" sz="700" dirty="0">
              <a:solidFill>
                <a:srgbClr val="FFFFFF"/>
              </a:solidFill>
            </a:endParaRPr>
          </a:p>
        </p:txBody>
      </p:sp>
      <p:sp>
        <p:nvSpPr>
          <p:cNvPr id="14" name="Textfeld 13">
            <a:extLst>
              <a:ext uri="{FF2B5EF4-FFF2-40B4-BE49-F238E27FC236}">
                <a16:creationId xmlns:a16="http://schemas.microsoft.com/office/drawing/2014/main" id="{181183C6-D214-4F29-8639-512B92380549}"/>
              </a:ext>
            </a:extLst>
          </p:cNvPr>
          <p:cNvSpPr txBox="1"/>
          <p:nvPr/>
        </p:nvSpPr>
        <p:spPr>
          <a:xfrm>
            <a:off x="4230774" y="6870700"/>
            <a:ext cx="2645275" cy="200055"/>
          </a:xfrm>
          <a:prstGeom prst="rect">
            <a:avLst/>
          </a:prstGeom>
          <a:solidFill>
            <a:srgbClr val="000000"/>
          </a:solidFill>
        </p:spPr>
        <p:txBody>
          <a:bodyPr wrap="none" rtlCol="0">
            <a:spAutoFit/>
          </a:bodyPr>
          <a:lstStyle/>
          <a:p>
            <a:pPr algn="r">
              <a:spcAft>
                <a:spcPts val="600"/>
              </a:spcAft>
            </a:pPr>
            <a:r>
              <a:rPr lang="de-CH" sz="700" dirty="0">
                <a:solidFill>
                  <a:srgbClr val="FFFFFF"/>
                </a:solidFill>
              </a:rPr>
              <a:t>"</a:t>
            </a:r>
            <a:r>
              <a:rPr lang="de-CH" sz="700" dirty="0">
                <a:solidFill>
                  <a:srgbClr val="FFFFFF"/>
                </a:solidFill>
                <a:hlinkClick r:id="rId7" tooltip="https://de.wikipedia.org/wiki/%C3%84gyptisches_Totenbuch">
                  <a:extLst>
                    <a:ext uri="{A12FA001-AC4F-418D-AE19-62706E023703}">
                      <ahyp:hlinkClr xmlns:ahyp="http://schemas.microsoft.com/office/drawing/2018/hyperlinkcolor" val="tx"/>
                    </a:ext>
                  </a:extLst>
                </a:hlinkClick>
              </a:rPr>
              <a:t>Dieses Foto</a:t>
            </a:r>
            <a:r>
              <a:rPr lang="de-CH" sz="700" dirty="0">
                <a:solidFill>
                  <a:srgbClr val="FFFFFF"/>
                </a:solidFill>
              </a:rPr>
              <a:t>" von Unbekannter Autor ist lizenziert gemäß </a:t>
            </a:r>
            <a:r>
              <a:rPr lang="de-CH" sz="700" dirty="0">
                <a:solidFill>
                  <a:srgbClr val="FFFFFF"/>
                </a:solidFill>
                <a:hlinkClick r:id="rId8" tooltip="https://creativecommons.org/licenses/by-sa/3.0/">
                  <a:extLst>
                    <a:ext uri="{A12FA001-AC4F-418D-AE19-62706E023703}">
                      <ahyp:hlinkClr xmlns:ahyp="http://schemas.microsoft.com/office/drawing/2018/hyperlinkcolor" val="tx"/>
                    </a:ext>
                  </a:extLst>
                </a:hlinkClick>
              </a:rPr>
              <a:t>CC BY-SA</a:t>
            </a:r>
            <a:endParaRPr lang="de-CH" sz="700" dirty="0">
              <a:solidFill>
                <a:srgbClr val="FFFFFF"/>
              </a:solidFill>
            </a:endParaRPr>
          </a:p>
        </p:txBody>
      </p:sp>
    </p:spTree>
    <p:extLst>
      <p:ext uri="{BB962C8B-B14F-4D97-AF65-F5344CB8AC3E}">
        <p14:creationId xmlns:p14="http://schemas.microsoft.com/office/powerpoint/2010/main" val="34380195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3E4AD0-5BEB-4F91-826B-C4A8E946542E}"/>
              </a:ext>
            </a:extLst>
          </p:cNvPr>
          <p:cNvSpPr>
            <a:spLocks noGrp="1"/>
          </p:cNvSpPr>
          <p:nvPr>
            <p:ph type="title"/>
          </p:nvPr>
        </p:nvSpPr>
        <p:spPr>
          <a:xfrm>
            <a:off x="801098" y="1396289"/>
            <a:ext cx="4624342" cy="1325563"/>
          </a:xfrm>
        </p:spPr>
        <p:txBody>
          <a:bodyPr>
            <a:normAutofit/>
          </a:bodyPr>
          <a:lstStyle/>
          <a:p>
            <a:r>
              <a:rPr lang="de-CH" sz="2800" u="sng" dirty="0">
                <a:solidFill>
                  <a:srgbClr val="FFFF00"/>
                </a:solidFill>
              </a:rPr>
              <a:t>Die Pharaonen</a:t>
            </a:r>
            <a:br>
              <a:rPr lang="de-CH" sz="2800" dirty="0">
                <a:solidFill>
                  <a:srgbClr val="FFFF00"/>
                </a:solidFill>
              </a:rPr>
            </a:br>
            <a:r>
              <a:rPr lang="de-CH" sz="1800" dirty="0">
                <a:solidFill>
                  <a:srgbClr val="FFFF00"/>
                </a:solidFill>
              </a:rPr>
              <a:t>Die göttlichen Könige der alten Ägypter</a:t>
            </a:r>
          </a:p>
        </p:txBody>
      </p:sp>
      <p:sp>
        <p:nvSpPr>
          <p:cNvPr id="20" name="Oval 19">
            <a:extLst>
              <a:ext uri="{FF2B5EF4-FFF2-40B4-BE49-F238E27FC236}">
                <a16:creationId xmlns:a16="http://schemas.microsoft.com/office/drawing/2014/main" id="{54A709FC-1ADC-45CD-856D-3B1A50C583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495" y="197110"/>
            <a:ext cx="2020824" cy="202082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AE67272E-0E66-4396-9C0C-4E154CCE20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0087" y="361702"/>
            <a:ext cx="1691640" cy="1691640"/>
          </a:xfrm>
          <a:custGeom>
            <a:avLst/>
            <a:gdLst>
              <a:gd name="connsiteX0" fmla="*/ 845820 w 1691640"/>
              <a:gd name="connsiteY0" fmla="*/ 0 h 1691640"/>
              <a:gd name="connsiteX1" fmla="*/ 1691640 w 1691640"/>
              <a:gd name="connsiteY1" fmla="*/ 845820 h 1691640"/>
              <a:gd name="connsiteX2" fmla="*/ 845820 w 1691640"/>
              <a:gd name="connsiteY2" fmla="*/ 1691640 h 1691640"/>
              <a:gd name="connsiteX3" fmla="*/ 0 w 1691640"/>
              <a:gd name="connsiteY3" fmla="*/ 845820 h 1691640"/>
              <a:gd name="connsiteX4" fmla="*/ 845820 w 1691640"/>
              <a:gd name="connsiteY4" fmla="*/ 0 h 1691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640" h="1691640">
                <a:moveTo>
                  <a:pt x="845820" y="0"/>
                </a:moveTo>
                <a:cubicBezTo>
                  <a:pt x="1312954" y="0"/>
                  <a:pt x="1691640" y="378686"/>
                  <a:pt x="1691640" y="845820"/>
                </a:cubicBezTo>
                <a:cubicBezTo>
                  <a:pt x="1691640" y="1312954"/>
                  <a:pt x="1312954" y="1691640"/>
                  <a:pt x="845820" y="1691640"/>
                </a:cubicBezTo>
                <a:cubicBezTo>
                  <a:pt x="378687" y="1691640"/>
                  <a:pt x="0" y="1312954"/>
                  <a:pt x="0" y="845820"/>
                </a:cubicBezTo>
                <a:cubicBezTo>
                  <a:pt x="0" y="378686"/>
                  <a:pt x="378687" y="0"/>
                  <a:pt x="84582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Grafik 4">
            <a:extLst>
              <a:ext uri="{FF2B5EF4-FFF2-40B4-BE49-F238E27FC236}">
                <a16:creationId xmlns:a16="http://schemas.microsoft.com/office/drawing/2014/main" id="{64C22B03-225B-4E19-B9F4-FDAEA4A658D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136373" y="658882"/>
            <a:ext cx="779068" cy="1097280"/>
          </a:xfrm>
          <a:prstGeom prst="rect">
            <a:avLst/>
          </a:prstGeom>
        </p:spPr>
      </p:pic>
      <p:sp>
        <p:nvSpPr>
          <p:cNvPr id="3" name="Inhaltsplatzhalter 2">
            <a:extLst>
              <a:ext uri="{FF2B5EF4-FFF2-40B4-BE49-F238E27FC236}">
                <a16:creationId xmlns:a16="http://schemas.microsoft.com/office/drawing/2014/main" id="{D740C47B-F927-40C5-A320-F4D3F41633FE}"/>
              </a:ext>
            </a:extLst>
          </p:cNvPr>
          <p:cNvSpPr>
            <a:spLocks noGrp="1"/>
          </p:cNvSpPr>
          <p:nvPr>
            <p:ph idx="1"/>
          </p:nvPr>
        </p:nvSpPr>
        <p:spPr>
          <a:xfrm>
            <a:off x="805543" y="2871982"/>
            <a:ext cx="4558309" cy="3181684"/>
          </a:xfrm>
        </p:spPr>
        <p:txBody>
          <a:bodyPr anchor="t">
            <a:normAutofit/>
          </a:bodyPr>
          <a:lstStyle/>
          <a:p>
            <a:pPr marL="0" indent="0">
              <a:buNone/>
            </a:pPr>
            <a:endParaRPr lang="de-CH" sz="1800" dirty="0"/>
          </a:p>
          <a:p>
            <a:pPr marL="0" indent="0">
              <a:buNone/>
            </a:pPr>
            <a:r>
              <a:rPr lang="de-CH" sz="1800" dirty="0">
                <a:solidFill>
                  <a:srgbClr val="FFFF00"/>
                </a:solidFill>
              </a:rPr>
              <a:t>Sie waren halb Gott halb Mensch, nach ihrem tot wurden sie Mumifiziert und so haltbar für immer gemacht. Ausserdem lagen in ihren Schatzkammern tonnenweise Gold. Die Schatzkammern lagen bekanntermassen in den weltweit bekannten Pyramiden, die extra für sie erbaut wurden.</a:t>
            </a:r>
          </a:p>
          <a:p>
            <a:pPr marL="0" indent="0">
              <a:buNone/>
            </a:pPr>
            <a:endParaRPr lang="de-CH" sz="1800" dirty="0"/>
          </a:p>
        </p:txBody>
      </p:sp>
      <p:sp>
        <p:nvSpPr>
          <p:cNvPr id="24" name="Oval 23">
            <a:extLst>
              <a:ext uri="{FF2B5EF4-FFF2-40B4-BE49-F238E27FC236}">
                <a16:creationId xmlns:a16="http://schemas.microsoft.com/office/drawing/2014/main" id="{BCB8E572-32F0-4C78-B268-2702C859F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3660" y="2557569"/>
            <a:ext cx="3072384" cy="30723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BFC6224A-7B8A-4699-99DC-A6C9CD617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4932" y="1"/>
            <a:ext cx="4077068" cy="3445261"/>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0611C424-EB44-492D-9C48-78BB0D5DC9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38252" y="2722161"/>
            <a:ext cx="2743200" cy="2743200"/>
          </a:xfrm>
          <a:custGeom>
            <a:avLst/>
            <a:gdLst>
              <a:gd name="connsiteX0" fmla="*/ 1371600 w 2743200"/>
              <a:gd name="connsiteY0" fmla="*/ 0 h 2743200"/>
              <a:gd name="connsiteX1" fmla="*/ 2743200 w 2743200"/>
              <a:gd name="connsiteY1" fmla="*/ 1371600 h 2743200"/>
              <a:gd name="connsiteX2" fmla="*/ 1371600 w 2743200"/>
              <a:gd name="connsiteY2" fmla="*/ 2743200 h 2743200"/>
              <a:gd name="connsiteX3" fmla="*/ 0 w 2743200"/>
              <a:gd name="connsiteY3" fmla="*/ 1371600 h 2743200"/>
              <a:gd name="connsiteX4" fmla="*/ 1371600 w 2743200"/>
              <a:gd name="connsiteY4" fmla="*/ 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2743200">
                <a:moveTo>
                  <a:pt x="1371600" y="0"/>
                </a:moveTo>
                <a:cubicBezTo>
                  <a:pt x="2129114" y="0"/>
                  <a:pt x="2743200" y="614087"/>
                  <a:pt x="2743200" y="1371600"/>
                </a:cubicBezTo>
                <a:cubicBezTo>
                  <a:pt x="2743200" y="2129114"/>
                  <a:pt x="2129114" y="2743200"/>
                  <a:pt x="1371600" y="2743200"/>
                </a:cubicBezTo>
                <a:cubicBezTo>
                  <a:pt x="614087" y="2743200"/>
                  <a:pt x="0" y="2129114"/>
                  <a:pt x="0" y="1371600"/>
                </a:cubicBezTo>
                <a:cubicBezTo>
                  <a:pt x="0" y="614087"/>
                  <a:pt x="614087" y="0"/>
                  <a:pt x="13716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59156A24-128C-4054-AAFF-F8CA5BA0E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8624" y="3"/>
            <a:ext cx="3913376" cy="3281569"/>
          </a:xfrm>
          <a:custGeom>
            <a:avLst/>
            <a:gdLst>
              <a:gd name="connsiteX0" fmla="*/ 267865 w 3913376"/>
              <a:gd name="connsiteY0" fmla="*/ 0 h 3281569"/>
              <a:gd name="connsiteX1" fmla="*/ 3913376 w 3913376"/>
              <a:gd name="connsiteY1" fmla="*/ 0 h 3281569"/>
              <a:gd name="connsiteX2" fmla="*/ 3913376 w 3913376"/>
              <a:gd name="connsiteY2" fmla="*/ 2499938 h 3281569"/>
              <a:gd name="connsiteX3" fmla="*/ 3794714 w 3913376"/>
              <a:gd name="connsiteY3" fmla="*/ 2630499 h 3281569"/>
              <a:gd name="connsiteX4" fmla="*/ 2222892 w 3913376"/>
              <a:gd name="connsiteY4" fmla="*/ 3281569 h 3281569"/>
              <a:gd name="connsiteX5" fmla="*/ 0 w 3913376"/>
              <a:gd name="connsiteY5" fmla="*/ 1058677 h 3281569"/>
              <a:gd name="connsiteX6" fmla="*/ 174686 w 3913376"/>
              <a:gd name="connsiteY6" fmla="*/ 193427 h 328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Grafik 10">
            <a:extLst>
              <a:ext uri="{FF2B5EF4-FFF2-40B4-BE49-F238E27FC236}">
                <a16:creationId xmlns:a16="http://schemas.microsoft.com/office/drawing/2014/main" id="{700615A9-6320-4A86-8E63-CE53F0F602A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491300" y="179498"/>
            <a:ext cx="1829784" cy="2443301"/>
          </a:xfrm>
          <a:prstGeom prst="rect">
            <a:avLst/>
          </a:prstGeom>
        </p:spPr>
      </p:pic>
      <p:pic>
        <p:nvPicPr>
          <p:cNvPr id="14" name="Grafik 13">
            <a:extLst>
              <a:ext uri="{FF2B5EF4-FFF2-40B4-BE49-F238E27FC236}">
                <a16:creationId xmlns:a16="http://schemas.microsoft.com/office/drawing/2014/main" id="{DEFDE7C8-7F29-4886-AD90-15B2A07E819F}"/>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612567" y="3198952"/>
            <a:ext cx="1194570" cy="1789619"/>
          </a:xfrm>
          <a:prstGeom prst="rect">
            <a:avLst/>
          </a:prstGeom>
        </p:spPr>
      </p:pic>
      <p:sp>
        <p:nvSpPr>
          <p:cNvPr id="32" name="Freeform: Shape 31">
            <a:extLst>
              <a:ext uri="{FF2B5EF4-FFF2-40B4-BE49-F238E27FC236}">
                <a16:creationId xmlns:a16="http://schemas.microsoft.com/office/drawing/2014/main" id="{646E8F12-06B4-4D6B-866C-1743B253C8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8370" y="3966828"/>
            <a:ext cx="3339958" cy="2891173"/>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3CC324B9-DFFF-42F1-8D81-AAD42554BD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09416" y="4131546"/>
            <a:ext cx="3178912" cy="2726454"/>
          </a:xfrm>
          <a:custGeom>
            <a:avLst/>
            <a:gdLst>
              <a:gd name="connsiteX0" fmla="*/ 1837818 w 3178912"/>
              <a:gd name="connsiteY0" fmla="*/ 0 h 2726454"/>
              <a:gd name="connsiteX1" fmla="*/ 3137352 w 3178912"/>
              <a:gd name="connsiteY1" fmla="*/ 538285 h 2726454"/>
              <a:gd name="connsiteX2" fmla="*/ 3178912 w 3178912"/>
              <a:gd name="connsiteY2" fmla="*/ 584013 h 2726454"/>
              <a:gd name="connsiteX3" fmla="*/ 3178912 w 3178912"/>
              <a:gd name="connsiteY3" fmla="*/ 2726454 h 2726454"/>
              <a:gd name="connsiteX4" fmla="*/ 229483 w 3178912"/>
              <a:gd name="connsiteY4" fmla="*/ 2726454 h 2726454"/>
              <a:gd name="connsiteX5" fmla="*/ 221815 w 3178912"/>
              <a:gd name="connsiteY5" fmla="*/ 2713832 h 2726454"/>
              <a:gd name="connsiteX6" fmla="*/ 0 w 3178912"/>
              <a:gd name="connsiteY6" fmla="*/ 1837818 h 2726454"/>
              <a:gd name="connsiteX7" fmla="*/ 1837818 w 3178912"/>
              <a:gd name="connsiteY7" fmla="*/ 0 h 272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fik 7">
            <a:extLst>
              <a:ext uri="{FF2B5EF4-FFF2-40B4-BE49-F238E27FC236}">
                <a16:creationId xmlns:a16="http://schemas.microsoft.com/office/drawing/2014/main" id="{A5905A9E-8B64-46C1-9497-F8EF4DA3D5D8}"/>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9677400" y="4844445"/>
            <a:ext cx="2208230" cy="1884356"/>
          </a:xfrm>
          <a:prstGeom prst="rect">
            <a:avLst/>
          </a:prstGeom>
        </p:spPr>
      </p:pic>
      <p:sp>
        <p:nvSpPr>
          <p:cNvPr id="6" name="Textfeld 5">
            <a:extLst>
              <a:ext uri="{FF2B5EF4-FFF2-40B4-BE49-F238E27FC236}">
                <a16:creationId xmlns:a16="http://schemas.microsoft.com/office/drawing/2014/main" id="{E037374F-A7B3-4FE5-93F0-25EB120AD1DC}"/>
              </a:ext>
            </a:extLst>
          </p:cNvPr>
          <p:cNvSpPr txBox="1"/>
          <p:nvPr/>
        </p:nvSpPr>
        <p:spPr>
          <a:xfrm>
            <a:off x="9546725" y="6870700"/>
            <a:ext cx="2645275"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3" tooltip="http://en.wikipedia.org/wiki/File:Tutankhamun-mask-retouched.jpg">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10" tooltip="https://creativecommons.org/licenses/by-sa/3.0/">
                  <a:extLst>
                    <a:ext uri="{A12FA001-AC4F-418D-AE19-62706E023703}">
                      <ahyp:hlinkClr xmlns:ahyp="http://schemas.microsoft.com/office/drawing/2018/hyperlinkcolor" val="tx"/>
                    </a:ext>
                  </a:extLst>
                </a:hlinkClick>
              </a:rPr>
              <a:t>CC BY-SA</a:t>
            </a:r>
            <a:endParaRPr lang="de-CH" sz="700">
              <a:solidFill>
                <a:srgbClr val="FFFFFF"/>
              </a:solidFill>
            </a:endParaRPr>
          </a:p>
        </p:txBody>
      </p:sp>
      <p:sp>
        <p:nvSpPr>
          <p:cNvPr id="9" name="Textfeld 8">
            <a:extLst>
              <a:ext uri="{FF2B5EF4-FFF2-40B4-BE49-F238E27FC236}">
                <a16:creationId xmlns:a16="http://schemas.microsoft.com/office/drawing/2014/main" id="{80AD599E-73E8-40DA-B870-2BC4C0EBE400}"/>
              </a:ext>
            </a:extLst>
          </p:cNvPr>
          <p:cNvSpPr txBox="1"/>
          <p:nvPr/>
        </p:nvSpPr>
        <p:spPr>
          <a:xfrm>
            <a:off x="6755700" y="6870700"/>
            <a:ext cx="2778325"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9" tooltip="http://www.thaigoodview.com/node/89133">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11" tooltip="https://creativecommons.org/licenses/by-nc-sa/3.0/">
                  <a:extLst>
                    <a:ext uri="{A12FA001-AC4F-418D-AE19-62706E023703}">
                      <ahyp:hlinkClr xmlns:ahyp="http://schemas.microsoft.com/office/drawing/2018/hyperlinkcolor" val="tx"/>
                    </a:ext>
                  </a:extLst>
                </a:hlinkClick>
              </a:rPr>
              <a:t>CC BY-SA-NC</a:t>
            </a:r>
            <a:endParaRPr lang="de-CH" sz="700">
              <a:solidFill>
                <a:srgbClr val="FFFFFF"/>
              </a:solidFill>
            </a:endParaRPr>
          </a:p>
        </p:txBody>
      </p:sp>
      <p:sp>
        <p:nvSpPr>
          <p:cNvPr id="12" name="Textfeld 11">
            <a:extLst>
              <a:ext uri="{FF2B5EF4-FFF2-40B4-BE49-F238E27FC236}">
                <a16:creationId xmlns:a16="http://schemas.microsoft.com/office/drawing/2014/main" id="{B2C35DDE-4FFF-4DB5-A872-5C8EF56AD48D}"/>
              </a:ext>
            </a:extLst>
          </p:cNvPr>
          <p:cNvSpPr txBox="1"/>
          <p:nvPr/>
        </p:nvSpPr>
        <p:spPr>
          <a:xfrm>
            <a:off x="4097724" y="6870700"/>
            <a:ext cx="2645276"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5" tooltip="https://de.wikipedia.org/wiki/Echnaton">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10" tooltip="https://creativecommons.org/licenses/by-sa/3.0/">
                  <a:extLst>
                    <a:ext uri="{A12FA001-AC4F-418D-AE19-62706E023703}">
                      <ahyp:hlinkClr xmlns:ahyp="http://schemas.microsoft.com/office/drawing/2018/hyperlinkcolor" val="tx"/>
                    </a:ext>
                  </a:extLst>
                </a:hlinkClick>
              </a:rPr>
              <a:t>CC BY-SA</a:t>
            </a:r>
            <a:endParaRPr lang="de-CH" sz="700">
              <a:solidFill>
                <a:srgbClr val="FFFFFF"/>
              </a:solidFill>
            </a:endParaRPr>
          </a:p>
        </p:txBody>
      </p:sp>
      <p:sp>
        <p:nvSpPr>
          <p:cNvPr id="15" name="Textfeld 14">
            <a:extLst>
              <a:ext uri="{FF2B5EF4-FFF2-40B4-BE49-F238E27FC236}">
                <a16:creationId xmlns:a16="http://schemas.microsoft.com/office/drawing/2014/main" id="{9434FD59-BE6F-4934-911B-E07CB535A147}"/>
              </a:ext>
            </a:extLst>
          </p:cNvPr>
          <p:cNvSpPr txBox="1"/>
          <p:nvPr/>
        </p:nvSpPr>
        <p:spPr>
          <a:xfrm>
            <a:off x="1439749" y="6870700"/>
            <a:ext cx="2645275"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7" tooltip="https://en.wikipedia.org/wiki/Ramesses_II">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10" tooltip="https://creativecommons.org/licenses/by-sa/3.0/">
                  <a:extLst>
                    <a:ext uri="{A12FA001-AC4F-418D-AE19-62706E023703}">
                      <ahyp:hlinkClr xmlns:ahyp="http://schemas.microsoft.com/office/drawing/2018/hyperlinkcolor" val="tx"/>
                    </a:ext>
                  </a:extLst>
                </a:hlinkClick>
              </a:rPr>
              <a:t>CC BY-SA</a:t>
            </a:r>
            <a:endParaRPr lang="de-CH" sz="700">
              <a:solidFill>
                <a:srgbClr val="FFFFFF"/>
              </a:solidFill>
            </a:endParaRPr>
          </a:p>
        </p:txBody>
      </p:sp>
    </p:spTree>
    <p:extLst>
      <p:ext uri="{BB962C8B-B14F-4D97-AF65-F5344CB8AC3E}">
        <p14:creationId xmlns:p14="http://schemas.microsoft.com/office/powerpoint/2010/main" val="301920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86275C70-6A64-4C4B-8EC6-1EDFBA465B16}"/>
              </a:ext>
            </a:extLst>
          </p:cNvPr>
          <p:cNvPicPr>
            <a:picLocks noChangeAspect="1"/>
          </p:cNvPicPr>
          <p:nvPr/>
        </p:nvPicPr>
        <p:blipFill rotWithShape="1">
          <a:blip r:embed="rId2">
            <a:duotone>
              <a:prstClr val="black"/>
              <a:schemeClr val="tx2">
                <a:tint val="45000"/>
                <a:satMod val="400000"/>
              </a:schemeClr>
            </a:duotone>
            <a:alphaModFix amt="35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b="15439"/>
          <a:stretch/>
        </p:blipFill>
        <p:spPr>
          <a:xfrm>
            <a:off x="-7" y="-8"/>
            <a:ext cx="12192000" cy="6855958"/>
          </a:xfrm>
          <a:prstGeom prst="rect">
            <a:avLst/>
          </a:prstGeom>
        </p:spPr>
      </p:pic>
      <p:sp>
        <p:nvSpPr>
          <p:cNvPr id="2" name="Titel 1">
            <a:extLst>
              <a:ext uri="{FF2B5EF4-FFF2-40B4-BE49-F238E27FC236}">
                <a16:creationId xmlns:a16="http://schemas.microsoft.com/office/drawing/2014/main" id="{6DD9A1B6-CE25-45AA-905D-4517CA6F95A0}"/>
              </a:ext>
            </a:extLst>
          </p:cNvPr>
          <p:cNvSpPr>
            <a:spLocks noGrp="1"/>
          </p:cNvSpPr>
          <p:nvPr>
            <p:ph type="title"/>
          </p:nvPr>
        </p:nvSpPr>
        <p:spPr>
          <a:xfrm>
            <a:off x="801098" y="1396289"/>
            <a:ext cx="6387102" cy="1325563"/>
          </a:xfrm>
        </p:spPr>
        <p:txBody>
          <a:bodyPr>
            <a:normAutofit/>
          </a:bodyPr>
          <a:lstStyle/>
          <a:p>
            <a:r>
              <a:rPr lang="de-CH" sz="3700" u="sng" dirty="0">
                <a:solidFill>
                  <a:srgbClr val="FFFF00"/>
                </a:solidFill>
              </a:rPr>
              <a:t>Ramses II.</a:t>
            </a:r>
            <a:br>
              <a:rPr lang="de-CH" sz="3700" dirty="0">
                <a:solidFill>
                  <a:srgbClr val="FFFF00"/>
                </a:solidFill>
              </a:rPr>
            </a:br>
            <a:r>
              <a:rPr lang="de-CH" sz="2000" dirty="0">
                <a:solidFill>
                  <a:srgbClr val="FFFF00"/>
                </a:solidFill>
              </a:rPr>
              <a:t>Der «</a:t>
            </a:r>
            <a:r>
              <a:rPr lang="de-CH" sz="2000" dirty="0" err="1">
                <a:solidFill>
                  <a:srgbClr val="FFFF00"/>
                </a:solidFill>
              </a:rPr>
              <a:t>grössste</a:t>
            </a:r>
            <a:r>
              <a:rPr lang="de-CH" sz="2000" dirty="0">
                <a:solidFill>
                  <a:srgbClr val="FFFF00"/>
                </a:solidFill>
              </a:rPr>
              <a:t>» Pharao auf Erden</a:t>
            </a:r>
          </a:p>
        </p:txBody>
      </p:sp>
      <p:sp>
        <p:nvSpPr>
          <p:cNvPr id="3" name="Inhaltsplatzhalter 2">
            <a:extLst>
              <a:ext uri="{FF2B5EF4-FFF2-40B4-BE49-F238E27FC236}">
                <a16:creationId xmlns:a16="http://schemas.microsoft.com/office/drawing/2014/main" id="{9CD20350-1DEA-4D88-8AC3-5FFD92C1CC69}"/>
              </a:ext>
            </a:extLst>
          </p:cNvPr>
          <p:cNvSpPr>
            <a:spLocks noGrp="1"/>
          </p:cNvSpPr>
          <p:nvPr>
            <p:ph idx="1"/>
          </p:nvPr>
        </p:nvSpPr>
        <p:spPr>
          <a:xfrm>
            <a:off x="805542" y="2871982"/>
            <a:ext cx="6382657" cy="3181684"/>
          </a:xfrm>
        </p:spPr>
        <p:txBody>
          <a:bodyPr anchor="t">
            <a:normAutofit/>
          </a:bodyPr>
          <a:lstStyle/>
          <a:p>
            <a:r>
              <a:rPr lang="de-CH" sz="2000" dirty="0">
                <a:solidFill>
                  <a:srgbClr val="FFFF00"/>
                </a:solidFill>
              </a:rPr>
              <a:t>Unter ihm hatte das Land seine grösste Blütezeit .</a:t>
            </a:r>
          </a:p>
          <a:p>
            <a:endParaRPr lang="de-CH" sz="2000" dirty="0">
              <a:solidFill>
                <a:srgbClr val="FFFF00"/>
              </a:solidFill>
            </a:endParaRPr>
          </a:p>
          <a:p>
            <a:r>
              <a:rPr lang="de-CH" sz="2000" dirty="0">
                <a:solidFill>
                  <a:srgbClr val="FFFF00"/>
                </a:solidFill>
              </a:rPr>
              <a:t>Niemand regierte so lange wie er.</a:t>
            </a:r>
          </a:p>
          <a:p>
            <a:endParaRPr lang="de-CH" sz="2000" dirty="0">
              <a:solidFill>
                <a:srgbClr val="FFFF00"/>
              </a:solidFill>
            </a:endParaRPr>
          </a:p>
          <a:p>
            <a:r>
              <a:rPr lang="de-CH" sz="2000" dirty="0">
                <a:solidFill>
                  <a:srgbClr val="FFFF00"/>
                </a:solidFill>
              </a:rPr>
              <a:t>Er war der wohl beliebteste Pharao überhaupt.</a:t>
            </a:r>
          </a:p>
        </p:txBody>
      </p:sp>
      <p:sp>
        <p:nvSpPr>
          <p:cNvPr id="17" name="Freeform: Shape 16">
            <a:extLst>
              <a:ext uri="{FF2B5EF4-FFF2-40B4-BE49-F238E27FC236}">
                <a16:creationId xmlns:a16="http://schemas.microsoft.com/office/drawing/2014/main" id="{86B8807B-7828-4E42-86D6-939A5397D8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5108" y="-2055"/>
            <a:ext cx="4666892" cy="3481643"/>
          </a:xfrm>
          <a:custGeom>
            <a:avLst/>
            <a:gdLst>
              <a:gd name="connsiteX0" fmla="*/ 144173 w 4666892"/>
              <a:gd name="connsiteY0" fmla="*/ 0 h 3481643"/>
              <a:gd name="connsiteX1" fmla="*/ 4666892 w 4666892"/>
              <a:gd name="connsiteY1" fmla="*/ 0 h 3481643"/>
              <a:gd name="connsiteX2" fmla="*/ 4666892 w 4666892"/>
              <a:gd name="connsiteY2" fmla="*/ 2512390 h 3481643"/>
              <a:gd name="connsiteX3" fmla="*/ 4657487 w 4666892"/>
              <a:gd name="connsiteY3" fmla="*/ 2524968 h 3481643"/>
              <a:gd name="connsiteX4" fmla="*/ 2628900 w 4666892"/>
              <a:gd name="connsiteY4" fmla="*/ 3481643 h 3481643"/>
              <a:gd name="connsiteX5" fmla="*/ 0 w 4666892"/>
              <a:gd name="connsiteY5" fmla="*/ 852743 h 3481643"/>
              <a:gd name="connsiteX6" fmla="*/ 118190 w 4666892"/>
              <a:gd name="connsiteY6" fmla="*/ 70989 h 348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6892" h="3481643">
                <a:moveTo>
                  <a:pt x="144173" y="0"/>
                </a:moveTo>
                <a:lnTo>
                  <a:pt x="4666892" y="0"/>
                </a:lnTo>
                <a:lnTo>
                  <a:pt x="4666892" y="2512390"/>
                </a:lnTo>
                <a:lnTo>
                  <a:pt x="4657487" y="2524968"/>
                </a:lnTo>
                <a:cubicBezTo>
                  <a:pt x="4175308" y="3109233"/>
                  <a:pt x="3445594" y="3481643"/>
                  <a:pt x="2628900" y="3481643"/>
                </a:cubicBezTo>
                <a:cubicBezTo>
                  <a:pt x="1176999" y="3481643"/>
                  <a:pt x="0" y="2304644"/>
                  <a:pt x="0" y="852743"/>
                </a:cubicBezTo>
                <a:cubicBezTo>
                  <a:pt x="0" y="580512"/>
                  <a:pt x="41379" y="317945"/>
                  <a:pt x="118190" y="70989"/>
                </a:cubicBezTo>
                <a:close/>
              </a:path>
            </a:pathLst>
          </a:cu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fik 7">
            <a:extLst>
              <a:ext uri="{FF2B5EF4-FFF2-40B4-BE49-F238E27FC236}">
                <a16:creationId xmlns:a16="http://schemas.microsoft.com/office/drawing/2014/main" id="{506AA53E-B45E-4B58-B896-130C6B98DAC6}"/>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t="19593" r="3" b="19857"/>
          <a:stretch/>
        </p:blipFill>
        <p:spPr>
          <a:xfrm>
            <a:off x="7689829" y="-2055"/>
            <a:ext cx="4502173" cy="3316924"/>
          </a:xfrm>
          <a:custGeom>
            <a:avLst/>
            <a:gdLst>
              <a:gd name="connsiteX0" fmla="*/ 154695 w 4502173"/>
              <a:gd name="connsiteY0" fmla="*/ 0 h 3316924"/>
              <a:gd name="connsiteX1" fmla="*/ 4502173 w 4502173"/>
              <a:gd name="connsiteY1" fmla="*/ 0 h 3316924"/>
              <a:gd name="connsiteX2" fmla="*/ 4502173 w 4502173"/>
              <a:gd name="connsiteY2" fmla="*/ 2237639 h 3316924"/>
              <a:gd name="connsiteX3" fmla="*/ 4365663 w 4502173"/>
              <a:gd name="connsiteY3" fmla="*/ 2420191 h 3316924"/>
              <a:gd name="connsiteX4" fmla="*/ 2464181 w 4502173"/>
              <a:gd name="connsiteY4" fmla="*/ 3316924 h 3316924"/>
              <a:gd name="connsiteX5" fmla="*/ 0 w 4502173"/>
              <a:gd name="connsiteY5" fmla="*/ 852743 h 3316924"/>
              <a:gd name="connsiteX6" fmla="*/ 110786 w 4502173"/>
              <a:gd name="connsiteY6" fmla="*/ 119971 h 331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73" h="3316924">
                <a:moveTo>
                  <a:pt x="154695" y="0"/>
                </a:moveTo>
                <a:lnTo>
                  <a:pt x="4502173" y="0"/>
                </a:lnTo>
                <a:lnTo>
                  <a:pt x="4502173" y="2237639"/>
                </a:lnTo>
                <a:lnTo>
                  <a:pt x="4365663" y="2420191"/>
                </a:lnTo>
                <a:cubicBezTo>
                  <a:pt x="3913696" y="2967849"/>
                  <a:pt x="3229704" y="3316924"/>
                  <a:pt x="2464181" y="3316924"/>
                </a:cubicBezTo>
                <a:cubicBezTo>
                  <a:pt x="1103251" y="3316924"/>
                  <a:pt x="0" y="2213673"/>
                  <a:pt x="0" y="852743"/>
                </a:cubicBezTo>
                <a:cubicBezTo>
                  <a:pt x="0" y="597569"/>
                  <a:pt x="38787" y="351454"/>
                  <a:pt x="110786" y="119971"/>
                </a:cubicBezTo>
                <a:close/>
              </a:path>
            </a:pathLst>
          </a:custGeom>
        </p:spPr>
      </p:pic>
      <p:sp>
        <p:nvSpPr>
          <p:cNvPr id="19" name="Freeform: Shape 18">
            <a:extLst>
              <a:ext uri="{FF2B5EF4-FFF2-40B4-BE49-F238E27FC236}">
                <a16:creationId xmlns:a16="http://schemas.microsoft.com/office/drawing/2014/main" id="{648F5915-2CE1-4F74-88C5-D4366893D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4737" y="3918051"/>
            <a:ext cx="3587263" cy="2939948"/>
          </a:xfrm>
          <a:custGeom>
            <a:avLst/>
            <a:gdLst>
              <a:gd name="connsiteX0" fmla="*/ 2070613 w 3587263"/>
              <a:gd name="connsiteY0" fmla="*/ 0 h 2939948"/>
              <a:gd name="connsiteX1" fmla="*/ 3534758 w 3587263"/>
              <a:gd name="connsiteY1" fmla="*/ 606469 h 2939948"/>
              <a:gd name="connsiteX2" fmla="*/ 3587263 w 3587263"/>
              <a:gd name="connsiteY2" fmla="*/ 664240 h 2939948"/>
              <a:gd name="connsiteX3" fmla="*/ 3587263 w 3587263"/>
              <a:gd name="connsiteY3" fmla="*/ 2939948 h 2939948"/>
              <a:gd name="connsiteX4" fmla="*/ 193241 w 3587263"/>
              <a:gd name="connsiteY4" fmla="*/ 2939948 h 2939948"/>
              <a:gd name="connsiteX5" fmla="*/ 162719 w 3587263"/>
              <a:gd name="connsiteY5" fmla="*/ 2876589 h 2939948"/>
              <a:gd name="connsiteX6" fmla="*/ 0 w 3587263"/>
              <a:gd name="connsiteY6" fmla="*/ 2070613 h 2939948"/>
              <a:gd name="connsiteX7" fmla="*/ 2070613 w 3587263"/>
              <a:gd name="connsiteY7" fmla="*/ 0 h 293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7263" h="2939948">
                <a:moveTo>
                  <a:pt x="2070613" y="0"/>
                </a:moveTo>
                <a:cubicBezTo>
                  <a:pt x="2642397" y="0"/>
                  <a:pt x="3160050" y="231761"/>
                  <a:pt x="3534758" y="606469"/>
                </a:cubicBezTo>
                <a:lnTo>
                  <a:pt x="3587263" y="664240"/>
                </a:lnTo>
                <a:lnTo>
                  <a:pt x="3587263" y="2939948"/>
                </a:lnTo>
                <a:lnTo>
                  <a:pt x="193241" y="2939948"/>
                </a:lnTo>
                <a:lnTo>
                  <a:pt x="162719" y="2876589"/>
                </a:lnTo>
                <a:cubicBezTo>
                  <a:pt x="57940" y="2628865"/>
                  <a:pt x="0" y="2356505"/>
                  <a:pt x="0" y="2070613"/>
                </a:cubicBezTo>
                <a:cubicBezTo>
                  <a:pt x="0" y="927045"/>
                  <a:pt x="927045" y="0"/>
                  <a:pt x="2070613" y="0"/>
                </a:cubicBezTo>
                <a:close/>
              </a:path>
            </a:pathLst>
          </a:cu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Grafik 10">
            <a:extLst>
              <a:ext uri="{FF2B5EF4-FFF2-40B4-BE49-F238E27FC236}">
                <a16:creationId xmlns:a16="http://schemas.microsoft.com/office/drawing/2014/main" id="{F44404C0-4A07-43EF-B7AD-7E807338A876}"/>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t="16578" r="1" b="21263"/>
          <a:stretch/>
        </p:blipFill>
        <p:spPr>
          <a:xfrm>
            <a:off x="8768834" y="4082148"/>
            <a:ext cx="3423175" cy="2775859"/>
          </a:xfrm>
          <a:custGeom>
            <a:avLst/>
            <a:gdLst>
              <a:gd name="connsiteX0" fmla="*/ 1906524 w 3423175"/>
              <a:gd name="connsiteY0" fmla="*/ 0 h 2775859"/>
              <a:gd name="connsiteX1" fmla="*/ 3377691 w 3423175"/>
              <a:gd name="connsiteY1" fmla="*/ 693798 h 2775859"/>
              <a:gd name="connsiteX2" fmla="*/ 3423175 w 3423175"/>
              <a:gd name="connsiteY2" fmla="*/ 754624 h 2775859"/>
              <a:gd name="connsiteX3" fmla="*/ 3423175 w 3423175"/>
              <a:gd name="connsiteY3" fmla="*/ 2775859 h 2775859"/>
              <a:gd name="connsiteX4" fmla="*/ 211114 w 3423175"/>
              <a:gd name="connsiteY4" fmla="*/ 2775859 h 2775859"/>
              <a:gd name="connsiteX5" fmla="*/ 149824 w 3423175"/>
              <a:gd name="connsiteY5" fmla="*/ 2648629 h 2775859"/>
              <a:gd name="connsiteX6" fmla="*/ 0 w 3423175"/>
              <a:gd name="connsiteY6" fmla="*/ 1906524 h 2775859"/>
              <a:gd name="connsiteX7" fmla="*/ 1906524 w 3423175"/>
              <a:gd name="connsiteY7" fmla="*/ 0 h 277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p:spPr>
      </p:pic>
      <p:sp>
        <p:nvSpPr>
          <p:cNvPr id="6" name="Textfeld 5">
            <a:extLst>
              <a:ext uri="{FF2B5EF4-FFF2-40B4-BE49-F238E27FC236}">
                <a16:creationId xmlns:a16="http://schemas.microsoft.com/office/drawing/2014/main" id="{156DAF21-8860-42A1-8064-8159DF679B4D}"/>
              </a:ext>
            </a:extLst>
          </p:cNvPr>
          <p:cNvSpPr txBox="1"/>
          <p:nvPr/>
        </p:nvSpPr>
        <p:spPr>
          <a:xfrm>
            <a:off x="9394439" y="6870700"/>
            <a:ext cx="2797561"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3" tooltip="https://edtrayes.com/2011/03/upper-egyptian-gallery-penn-museum-philadelphia-pennsylvania-usa/dsc_9818-darker-exposure-king-ramses-ii-reign-1279-1213-bce-upper-egyptian-gallery-penn-museum-philadelphia-pennsylvania-usa/">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8" tooltip="https://creativecommons.org/licenses/by-nc-nd/3.0/">
                  <a:extLst>
                    <a:ext uri="{A12FA001-AC4F-418D-AE19-62706E023703}">
                      <ahyp:hlinkClr xmlns:ahyp="http://schemas.microsoft.com/office/drawing/2018/hyperlinkcolor" val="tx"/>
                    </a:ext>
                  </a:extLst>
                </a:hlinkClick>
              </a:rPr>
              <a:t>CC BY-NC-ND</a:t>
            </a:r>
            <a:endParaRPr lang="de-CH" sz="700">
              <a:solidFill>
                <a:srgbClr val="FFFFFF"/>
              </a:solidFill>
            </a:endParaRPr>
          </a:p>
        </p:txBody>
      </p:sp>
      <p:sp>
        <p:nvSpPr>
          <p:cNvPr id="9" name="Textfeld 8">
            <a:extLst>
              <a:ext uri="{FF2B5EF4-FFF2-40B4-BE49-F238E27FC236}">
                <a16:creationId xmlns:a16="http://schemas.microsoft.com/office/drawing/2014/main" id="{31ADCD1D-7751-4DD4-B398-93D390A45AD8}"/>
              </a:ext>
            </a:extLst>
          </p:cNvPr>
          <p:cNvSpPr txBox="1"/>
          <p:nvPr/>
        </p:nvSpPr>
        <p:spPr>
          <a:xfrm>
            <a:off x="6584178" y="6870700"/>
            <a:ext cx="2797561"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5" tooltip="http://artetorreherberos.blogspot.com.es/2011/10/ramses-ii-el-gran-constructor-de-egipto.html?m=0">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8" tooltip="https://creativecommons.org/licenses/by-nc-nd/3.0/">
                  <a:extLst>
                    <a:ext uri="{A12FA001-AC4F-418D-AE19-62706E023703}">
                      <ahyp:hlinkClr xmlns:ahyp="http://schemas.microsoft.com/office/drawing/2018/hyperlinkcolor" val="tx"/>
                    </a:ext>
                  </a:extLst>
                </a:hlinkClick>
              </a:rPr>
              <a:t>CC BY-NC-ND</a:t>
            </a:r>
            <a:endParaRPr lang="de-CH" sz="700">
              <a:solidFill>
                <a:srgbClr val="FFFFFF"/>
              </a:solidFill>
            </a:endParaRPr>
          </a:p>
        </p:txBody>
      </p:sp>
      <p:sp>
        <p:nvSpPr>
          <p:cNvPr id="12" name="Textfeld 11">
            <a:extLst>
              <a:ext uri="{FF2B5EF4-FFF2-40B4-BE49-F238E27FC236}">
                <a16:creationId xmlns:a16="http://schemas.microsoft.com/office/drawing/2014/main" id="{84EA0863-4E11-4EAA-ABA4-F48BF985F34E}"/>
              </a:ext>
            </a:extLst>
          </p:cNvPr>
          <p:cNvSpPr txBox="1"/>
          <p:nvPr/>
        </p:nvSpPr>
        <p:spPr>
          <a:xfrm>
            <a:off x="3926202" y="6870700"/>
            <a:ext cx="2645276"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7" tooltip="https://fr.wikipedia.org/wiki/Rams%C3%A8s_II">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9" tooltip="https://creativecommons.org/licenses/by-sa/3.0/">
                  <a:extLst>
                    <a:ext uri="{A12FA001-AC4F-418D-AE19-62706E023703}">
                      <ahyp:hlinkClr xmlns:ahyp="http://schemas.microsoft.com/office/drawing/2018/hyperlinkcolor" val="tx"/>
                    </a:ext>
                  </a:extLst>
                </a:hlinkClick>
              </a:rPr>
              <a:t>CC BY-SA</a:t>
            </a:r>
            <a:endParaRPr lang="de-CH" sz="700">
              <a:solidFill>
                <a:srgbClr val="FFFFFF"/>
              </a:solidFill>
            </a:endParaRPr>
          </a:p>
        </p:txBody>
      </p:sp>
    </p:spTree>
    <p:extLst>
      <p:ext uri="{BB962C8B-B14F-4D97-AF65-F5344CB8AC3E}">
        <p14:creationId xmlns:p14="http://schemas.microsoft.com/office/powerpoint/2010/main" val="579783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8" name="Rectangle 15">
            <a:extLst>
              <a:ext uri="{FF2B5EF4-FFF2-40B4-BE49-F238E27FC236}">
                <a16:creationId xmlns:a16="http://schemas.microsoft.com/office/drawing/2014/main" id="{7521DD34-C6F2-4402-9A01-962807DB6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82FBE93D-E62D-436F-BA74-FB675CEDC043}"/>
              </a:ext>
            </a:extLst>
          </p:cNvPr>
          <p:cNvSpPr>
            <a:spLocks noGrp="1"/>
          </p:cNvSpPr>
          <p:nvPr>
            <p:ph type="title"/>
          </p:nvPr>
        </p:nvSpPr>
        <p:spPr>
          <a:xfrm>
            <a:off x="619760" y="764373"/>
            <a:ext cx="5154508" cy="1293028"/>
          </a:xfrm>
        </p:spPr>
        <p:txBody>
          <a:bodyPr>
            <a:normAutofit/>
          </a:bodyPr>
          <a:lstStyle/>
          <a:p>
            <a:r>
              <a:rPr lang="de-CH" sz="2800" u="sng" dirty="0">
                <a:solidFill>
                  <a:srgbClr val="FFFF00"/>
                </a:solidFill>
              </a:rPr>
              <a:t>Tutanchamun</a:t>
            </a:r>
            <a:br>
              <a:rPr lang="de-CH" sz="2800" dirty="0">
                <a:solidFill>
                  <a:srgbClr val="FFFF00"/>
                </a:solidFill>
              </a:rPr>
            </a:br>
            <a:r>
              <a:rPr lang="de-CH" sz="2000" dirty="0">
                <a:solidFill>
                  <a:srgbClr val="FFFF00"/>
                </a:solidFill>
              </a:rPr>
              <a:t>Das </a:t>
            </a:r>
            <a:r>
              <a:rPr lang="de-CH" sz="2000" dirty="0" err="1">
                <a:solidFill>
                  <a:srgbClr val="FFFF00"/>
                </a:solidFill>
              </a:rPr>
              <a:t>Geheimniss</a:t>
            </a:r>
            <a:r>
              <a:rPr lang="de-CH" sz="2000" dirty="0">
                <a:solidFill>
                  <a:srgbClr val="FFFF00"/>
                </a:solidFill>
              </a:rPr>
              <a:t> des jungen Pharao</a:t>
            </a:r>
          </a:p>
        </p:txBody>
      </p:sp>
      <p:sp>
        <p:nvSpPr>
          <p:cNvPr id="3" name="Inhaltsplatzhalter 2">
            <a:extLst>
              <a:ext uri="{FF2B5EF4-FFF2-40B4-BE49-F238E27FC236}">
                <a16:creationId xmlns:a16="http://schemas.microsoft.com/office/drawing/2014/main" id="{F69C2837-0190-439A-A398-D25E7F27F0B4}"/>
              </a:ext>
            </a:extLst>
          </p:cNvPr>
          <p:cNvSpPr>
            <a:spLocks noGrp="1"/>
          </p:cNvSpPr>
          <p:nvPr>
            <p:ph idx="1"/>
          </p:nvPr>
        </p:nvSpPr>
        <p:spPr>
          <a:xfrm>
            <a:off x="619760" y="2194560"/>
            <a:ext cx="5154507" cy="4024125"/>
          </a:xfrm>
        </p:spPr>
        <p:txBody>
          <a:bodyPr>
            <a:normAutofit/>
          </a:bodyPr>
          <a:lstStyle/>
          <a:p>
            <a:r>
              <a:rPr lang="de-CH" sz="2000" dirty="0">
                <a:solidFill>
                  <a:srgbClr val="FFFF00"/>
                </a:solidFill>
              </a:rPr>
              <a:t> Wieso starb </a:t>
            </a:r>
            <a:r>
              <a:rPr lang="de-CH" sz="2000" dirty="0" err="1">
                <a:solidFill>
                  <a:srgbClr val="FFFF00"/>
                </a:solidFill>
              </a:rPr>
              <a:t>Tutachamun</a:t>
            </a:r>
            <a:r>
              <a:rPr lang="de-CH" sz="2000" dirty="0">
                <a:solidFill>
                  <a:srgbClr val="FFFF00"/>
                </a:solidFill>
              </a:rPr>
              <a:t> so früh?</a:t>
            </a:r>
          </a:p>
          <a:p>
            <a:endParaRPr lang="de-CH" sz="2000" dirty="0">
              <a:solidFill>
                <a:srgbClr val="FFFF00"/>
              </a:solidFill>
            </a:endParaRPr>
          </a:p>
          <a:p>
            <a:r>
              <a:rPr lang="de-CH" sz="2000" dirty="0">
                <a:solidFill>
                  <a:srgbClr val="FFFF00"/>
                </a:solidFill>
              </a:rPr>
              <a:t>Warum wurde er so berühmt?</a:t>
            </a:r>
          </a:p>
          <a:p>
            <a:endParaRPr lang="de-CH" sz="2000" dirty="0">
              <a:solidFill>
                <a:srgbClr val="FFFF00"/>
              </a:solidFill>
            </a:endParaRPr>
          </a:p>
          <a:p>
            <a:r>
              <a:rPr lang="de-CH" sz="2000" dirty="0">
                <a:solidFill>
                  <a:srgbClr val="FFFF00"/>
                </a:solidFill>
              </a:rPr>
              <a:t>Wer war sein «</a:t>
            </a:r>
            <a:r>
              <a:rPr lang="de-CH" sz="2000" dirty="0" err="1">
                <a:solidFill>
                  <a:srgbClr val="FFFF00"/>
                </a:solidFill>
              </a:rPr>
              <a:t>Ermorder</a:t>
            </a:r>
            <a:r>
              <a:rPr lang="de-CH" sz="2000" dirty="0">
                <a:solidFill>
                  <a:srgbClr val="FFFF00"/>
                </a:solidFill>
              </a:rPr>
              <a:t>»?</a:t>
            </a:r>
          </a:p>
        </p:txBody>
      </p:sp>
      <p:pic>
        <p:nvPicPr>
          <p:cNvPr id="10" name="Grafik 9">
            <a:extLst>
              <a:ext uri="{FF2B5EF4-FFF2-40B4-BE49-F238E27FC236}">
                <a16:creationId xmlns:a16="http://schemas.microsoft.com/office/drawing/2014/main" id="{54A55C15-A164-4405-98E0-2EC85B8523E3}"/>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0419" r="34087" b="-1"/>
          <a:stretch/>
        </p:blipFill>
        <p:spPr>
          <a:xfrm>
            <a:off x="6417733" y="10"/>
            <a:ext cx="3270176" cy="3933487"/>
          </a:xfrm>
          <a:prstGeom prst="rect">
            <a:avLst/>
          </a:prstGeom>
        </p:spPr>
      </p:pic>
      <p:pic>
        <p:nvPicPr>
          <p:cNvPr id="5" name="Grafik 4">
            <a:extLst>
              <a:ext uri="{FF2B5EF4-FFF2-40B4-BE49-F238E27FC236}">
                <a16:creationId xmlns:a16="http://schemas.microsoft.com/office/drawing/2014/main" id="{97E1E572-3C58-447B-A7BF-FE47822EB28E}"/>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9397" r="4318" b="3"/>
          <a:stretch/>
        </p:blipFill>
        <p:spPr>
          <a:xfrm>
            <a:off x="9782174" y="10"/>
            <a:ext cx="2409826" cy="3933486"/>
          </a:xfrm>
          <a:prstGeom prst="rect">
            <a:avLst/>
          </a:prstGeom>
        </p:spPr>
      </p:pic>
      <p:pic>
        <p:nvPicPr>
          <p:cNvPr id="8" name="Grafik 7">
            <a:extLst>
              <a:ext uri="{FF2B5EF4-FFF2-40B4-BE49-F238E27FC236}">
                <a16:creationId xmlns:a16="http://schemas.microsoft.com/office/drawing/2014/main" id="{6824DCDF-248A-4222-A74E-44B9CF63D104}"/>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t="14702" r="2" b="19761"/>
          <a:stretch/>
        </p:blipFill>
        <p:spPr>
          <a:xfrm>
            <a:off x="6417734" y="4019724"/>
            <a:ext cx="5774266" cy="2838276"/>
          </a:xfrm>
          <a:prstGeom prst="rect">
            <a:avLst/>
          </a:prstGeom>
        </p:spPr>
      </p:pic>
      <p:sp>
        <p:nvSpPr>
          <p:cNvPr id="6" name="Textfeld 5">
            <a:extLst>
              <a:ext uri="{FF2B5EF4-FFF2-40B4-BE49-F238E27FC236}">
                <a16:creationId xmlns:a16="http://schemas.microsoft.com/office/drawing/2014/main" id="{E4195555-D9A3-41A6-8C70-9C2081D36EC2}"/>
              </a:ext>
            </a:extLst>
          </p:cNvPr>
          <p:cNvSpPr txBox="1"/>
          <p:nvPr/>
        </p:nvSpPr>
        <p:spPr>
          <a:xfrm>
            <a:off x="9546725" y="6870700"/>
            <a:ext cx="2645275"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5" tooltip="http://en.wikipedia.org/wiki/File:Tutankhamun-mask-retouched.jpg">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8" tooltip="https://creativecommons.org/licenses/by-sa/3.0/">
                  <a:extLst>
                    <a:ext uri="{A12FA001-AC4F-418D-AE19-62706E023703}">
                      <ahyp:hlinkClr xmlns:ahyp="http://schemas.microsoft.com/office/drawing/2018/hyperlinkcolor" val="tx"/>
                    </a:ext>
                  </a:extLst>
                </a:hlinkClick>
              </a:rPr>
              <a:t>CC BY-SA</a:t>
            </a:r>
            <a:endParaRPr lang="de-CH" sz="700">
              <a:solidFill>
                <a:srgbClr val="FFFFFF"/>
              </a:solidFill>
            </a:endParaRPr>
          </a:p>
        </p:txBody>
      </p:sp>
      <p:sp>
        <p:nvSpPr>
          <p:cNvPr id="11" name="Textfeld 10">
            <a:extLst>
              <a:ext uri="{FF2B5EF4-FFF2-40B4-BE49-F238E27FC236}">
                <a16:creationId xmlns:a16="http://schemas.microsoft.com/office/drawing/2014/main" id="{05B7F2A2-CE8D-4134-9545-372D65EBF8C1}"/>
              </a:ext>
            </a:extLst>
          </p:cNvPr>
          <p:cNvSpPr txBox="1"/>
          <p:nvPr/>
        </p:nvSpPr>
        <p:spPr>
          <a:xfrm>
            <a:off x="6869514" y="6870700"/>
            <a:ext cx="2664511"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3" tooltip="http://paul-barford.blogspot.com/2013/01/will-mock-up-of-tutankhamuns-tomb-pull.html">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9" tooltip="https://creativecommons.org/licenses/by-nd/3.0/">
                  <a:extLst>
                    <a:ext uri="{A12FA001-AC4F-418D-AE19-62706E023703}">
                      <ahyp:hlinkClr xmlns:ahyp="http://schemas.microsoft.com/office/drawing/2018/hyperlinkcolor" val="tx"/>
                    </a:ext>
                  </a:extLst>
                </a:hlinkClick>
              </a:rPr>
              <a:t>CC BY-ND</a:t>
            </a:r>
            <a:endParaRPr lang="de-CH" sz="700">
              <a:solidFill>
                <a:srgbClr val="FFFFFF"/>
              </a:solidFill>
            </a:endParaRPr>
          </a:p>
        </p:txBody>
      </p:sp>
    </p:spTree>
    <p:extLst>
      <p:ext uri="{BB962C8B-B14F-4D97-AF65-F5344CB8AC3E}">
        <p14:creationId xmlns:p14="http://schemas.microsoft.com/office/powerpoint/2010/main" val="269544458"/>
      </p:ext>
    </p:extLst>
  </p:cSld>
  <p:clrMapOvr>
    <a:overrideClrMapping bg1="dk1" tx1="lt1" bg2="dk2" tx2="lt2" accent1="accent1" accent2="accent2" accent3="accent3" accent4="accent4" accent5="accent5" accent6="accent6" hlink="hlink" folHlink="folHlink"/>
  </p:clrMapOvr>
  <p:transition spd="slow">
    <p:wheel spokes="1"/>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A785343-5D24-4118-A2E4-665D196F6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Grafik 4">
            <a:extLst>
              <a:ext uri="{FF2B5EF4-FFF2-40B4-BE49-F238E27FC236}">
                <a16:creationId xmlns:a16="http://schemas.microsoft.com/office/drawing/2014/main" id="{D2E9BEC4-9F03-4EB1-80D0-22B1AF93B97D}"/>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9544" r="1" b="27545"/>
          <a:stretch/>
        </p:blipFill>
        <p:spPr>
          <a:xfrm>
            <a:off x="2" y="-6235"/>
            <a:ext cx="3255403" cy="2505456"/>
          </a:xfrm>
          <a:custGeom>
            <a:avLst/>
            <a:gdLst>
              <a:gd name="connsiteX0" fmla="*/ 0 w 3255403"/>
              <a:gd name="connsiteY0" fmla="*/ 0 h 2505456"/>
              <a:gd name="connsiteX1" fmla="*/ 3255403 w 3255403"/>
              <a:gd name="connsiteY1" fmla="*/ 0 h 2505456"/>
              <a:gd name="connsiteX2" fmla="*/ 2094477 w 3255403"/>
              <a:gd name="connsiteY2" fmla="*/ 2505456 h 2505456"/>
              <a:gd name="connsiteX3" fmla="*/ 0 w 3255403"/>
              <a:gd name="connsiteY3" fmla="*/ 2505456 h 2505456"/>
            </a:gdLst>
            <a:ahLst/>
            <a:cxnLst>
              <a:cxn ang="0">
                <a:pos x="connsiteX0" y="connsiteY0"/>
              </a:cxn>
              <a:cxn ang="0">
                <a:pos x="connsiteX1" y="connsiteY1"/>
              </a:cxn>
              <a:cxn ang="0">
                <a:pos x="connsiteX2" y="connsiteY2"/>
              </a:cxn>
              <a:cxn ang="0">
                <a:pos x="connsiteX3" y="connsiteY3"/>
              </a:cxn>
            </a:cxnLst>
            <a:rect l="l" t="t" r="r" b="b"/>
            <a:pathLst>
              <a:path w="3255403" h="2505456">
                <a:moveTo>
                  <a:pt x="0" y="0"/>
                </a:moveTo>
                <a:lnTo>
                  <a:pt x="3255403" y="0"/>
                </a:lnTo>
                <a:lnTo>
                  <a:pt x="2094477" y="2505456"/>
                </a:lnTo>
                <a:lnTo>
                  <a:pt x="0" y="2505456"/>
                </a:lnTo>
                <a:close/>
              </a:path>
            </a:pathLst>
          </a:custGeom>
        </p:spPr>
      </p:pic>
      <p:pic>
        <p:nvPicPr>
          <p:cNvPr id="14" name="Grafik 13">
            <a:extLst>
              <a:ext uri="{FF2B5EF4-FFF2-40B4-BE49-F238E27FC236}">
                <a16:creationId xmlns:a16="http://schemas.microsoft.com/office/drawing/2014/main" id="{5241FFB1-014A-40C0-8E9E-15B31EFE0C68}"/>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t="12586" r="-3" b="-3"/>
          <a:stretch/>
        </p:blipFill>
        <p:spPr>
          <a:xfrm>
            <a:off x="7381876" y="10"/>
            <a:ext cx="4810125" cy="2501827"/>
          </a:xfrm>
          <a:custGeom>
            <a:avLst/>
            <a:gdLst>
              <a:gd name="connsiteX0" fmla="*/ 1159248 w 4810125"/>
              <a:gd name="connsiteY0" fmla="*/ 0 h 2501837"/>
              <a:gd name="connsiteX1" fmla="*/ 4810125 w 4810125"/>
              <a:gd name="connsiteY1" fmla="*/ 0 h 2501837"/>
              <a:gd name="connsiteX2" fmla="*/ 4810125 w 4810125"/>
              <a:gd name="connsiteY2" fmla="*/ 2501837 h 2501837"/>
              <a:gd name="connsiteX3" fmla="*/ 0 w 4810125"/>
              <a:gd name="connsiteY3" fmla="*/ 2501837 h 2501837"/>
            </a:gdLst>
            <a:ahLst/>
            <a:cxnLst>
              <a:cxn ang="0">
                <a:pos x="connsiteX0" y="connsiteY0"/>
              </a:cxn>
              <a:cxn ang="0">
                <a:pos x="connsiteX1" y="connsiteY1"/>
              </a:cxn>
              <a:cxn ang="0">
                <a:pos x="connsiteX2" y="connsiteY2"/>
              </a:cxn>
              <a:cxn ang="0">
                <a:pos x="connsiteX3" y="connsiteY3"/>
              </a:cxn>
            </a:cxnLst>
            <a:rect l="l" t="t" r="r" b="b"/>
            <a:pathLst>
              <a:path w="4810125" h="2501837">
                <a:moveTo>
                  <a:pt x="1159248" y="0"/>
                </a:moveTo>
                <a:lnTo>
                  <a:pt x="4810125" y="0"/>
                </a:lnTo>
                <a:lnTo>
                  <a:pt x="4810125" y="2501837"/>
                </a:lnTo>
                <a:lnTo>
                  <a:pt x="0" y="2501837"/>
                </a:lnTo>
                <a:close/>
              </a:path>
            </a:pathLst>
          </a:custGeom>
        </p:spPr>
      </p:pic>
      <p:pic>
        <p:nvPicPr>
          <p:cNvPr id="8" name="Grafik 7">
            <a:extLst>
              <a:ext uri="{FF2B5EF4-FFF2-40B4-BE49-F238E27FC236}">
                <a16:creationId xmlns:a16="http://schemas.microsoft.com/office/drawing/2014/main" id="{6C83E69B-933C-4620-8B23-B5AC7D2F2F2C}"/>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r="5" b="7003"/>
          <a:stretch/>
        </p:blipFill>
        <p:spPr>
          <a:xfrm>
            <a:off x="4675537" y="-6235"/>
            <a:ext cx="3677817" cy="2505456"/>
          </a:xfrm>
          <a:custGeom>
            <a:avLst/>
            <a:gdLst>
              <a:gd name="connsiteX0" fmla="*/ 1160926 w 3677817"/>
              <a:gd name="connsiteY0" fmla="*/ 0 h 2505456"/>
              <a:gd name="connsiteX1" fmla="*/ 3677817 w 3677817"/>
              <a:gd name="connsiteY1" fmla="*/ 0 h 2505456"/>
              <a:gd name="connsiteX2" fmla="*/ 2516891 w 3677817"/>
              <a:gd name="connsiteY2" fmla="*/ 2505456 h 2505456"/>
              <a:gd name="connsiteX3" fmla="*/ 0 w 3677817"/>
              <a:gd name="connsiteY3" fmla="*/ 2505456 h 2505456"/>
            </a:gdLst>
            <a:ahLst/>
            <a:cxnLst>
              <a:cxn ang="0">
                <a:pos x="connsiteX0" y="connsiteY0"/>
              </a:cxn>
              <a:cxn ang="0">
                <a:pos x="connsiteX1" y="connsiteY1"/>
              </a:cxn>
              <a:cxn ang="0">
                <a:pos x="connsiteX2" y="connsiteY2"/>
              </a:cxn>
              <a:cxn ang="0">
                <a:pos x="connsiteX3" y="connsiteY3"/>
              </a:cxn>
            </a:cxnLst>
            <a:rect l="l" t="t" r="r" b="b"/>
            <a:pathLst>
              <a:path w="3677817" h="2505456">
                <a:moveTo>
                  <a:pt x="1160926" y="0"/>
                </a:moveTo>
                <a:lnTo>
                  <a:pt x="3677817" y="0"/>
                </a:lnTo>
                <a:lnTo>
                  <a:pt x="2516891" y="2505456"/>
                </a:lnTo>
                <a:lnTo>
                  <a:pt x="0" y="2505456"/>
                </a:lnTo>
                <a:close/>
              </a:path>
            </a:pathLst>
          </a:custGeom>
        </p:spPr>
      </p:pic>
      <p:pic>
        <p:nvPicPr>
          <p:cNvPr id="17" name="Grafik 16">
            <a:extLst>
              <a:ext uri="{FF2B5EF4-FFF2-40B4-BE49-F238E27FC236}">
                <a16:creationId xmlns:a16="http://schemas.microsoft.com/office/drawing/2014/main" id="{DEBBE46C-C956-42BA-816F-758FB0311883}"/>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r="-2" b="12621"/>
          <a:stretch/>
        </p:blipFill>
        <p:spPr>
          <a:xfrm>
            <a:off x="5353049" y="2660089"/>
            <a:ext cx="6838950" cy="4197911"/>
          </a:xfrm>
          <a:custGeom>
            <a:avLst/>
            <a:gdLst>
              <a:gd name="connsiteX0" fmla="*/ 1945141 w 6838950"/>
              <a:gd name="connsiteY0" fmla="*/ 0 h 4197911"/>
              <a:gd name="connsiteX1" fmla="*/ 1951364 w 6838950"/>
              <a:gd name="connsiteY1" fmla="*/ 0 h 4197911"/>
              <a:gd name="connsiteX2" fmla="*/ 3141155 w 6838950"/>
              <a:gd name="connsiteY2" fmla="*/ 0 h 4197911"/>
              <a:gd name="connsiteX3" fmla="*/ 4791200 w 6838950"/>
              <a:gd name="connsiteY3" fmla="*/ 0 h 4197911"/>
              <a:gd name="connsiteX4" fmla="*/ 6838950 w 6838950"/>
              <a:gd name="connsiteY4" fmla="*/ 0 h 4197911"/>
              <a:gd name="connsiteX5" fmla="*/ 6838950 w 6838950"/>
              <a:gd name="connsiteY5" fmla="*/ 4197911 h 4197911"/>
              <a:gd name="connsiteX6" fmla="*/ 0 w 6838950"/>
              <a:gd name="connsiteY6" fmla="*/ 4197911 h 419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38950" h="4197911">
                <a:moveTo>
                  <a:pt x="1945141" y="0"/>
                </a:moveTo>
                <a:lnTo>
                  <a:pt x="1951364" y="0"/>
                </a:lnTo>
                <a:lnTo>
                  <a:pt x="3141155" y="0"/>
                </a:lnTo>
                <a:lnTo>
                  <a:pt x="4791200" y="0"/>
                </a:lnTo>
                <a:lnTo>
                  <a:pt x="6838950" y="0"/>
                </a:lnTo>
                <a:lnTo>
                  <a:pt x="6838950" y="4197911"/>
                </a:lnTo>
                <a:lnTo>
                  <a:pt x="0" y="4197911"/>
                </a:lnTo>
                <a:close/>
              </a:path>
            </a:pathLst>
          </a:custGeom>
        </p:spPr>
      </p:pic>
      <p:sp>
        <p:nvSpPr>
          <p:cNvPr id="35" name="Freeform 11">
            <a:extLst>
              <a:ext uri="{FF2B5EF4-FFF2-40B4-BE49-F238E27FC236}">
                <a16:creationId xmlns:a16="http://schemas.microsoft.com/office/drawing/2014/main" id="{32F4D216-10B7-4DCA-A0A1-068E9E32F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2660091"/>
            <a:ext cx="7122523" cy="4197911"/>
          </a:xfrm>
          <a:custGeom>
            <a:avLst/>
            <a:gdLst>
              <a:gd name="connsiteX0" fmla="*/ 0 w 7122523"/>
              <a:gd name="connsiteY0" fmla="*/ 4197911 h 4197911"/>
              <a:gd name="connsiteX1" fmla="*/ 7122523 w 7122523"/>
              <a:gd name="connsiteY1" fmla="*/ 4197911 h 4197911"/>
              <a:gd name="connsiteX2" fmla="*/ 5177382 w 7122523"/>
              <a:gd name="connsiteY2" fmla="*/ 0 h 4197911"/>
              <a:gd name="connsiteX3" fmla="*/ 5171159 w 7122523"/>
              <a:gd name="connsiteY3" fmla="*/ 0 h 4197911"/>
              <a:gd name="connsiteX4" fmla="*/ 3981368 w 7122523"/>
              <a:gd name="connsiteY4" fmla="*/ 0 h 4197911"/>
              <a:gd name="connsiteX5" fmla="*/ 2331323 w 7122523"/>
              <a:gd name="connsiteY5" fmla="*/ 0 h 4197911"/>
              <a:gd name="connsiteX6" fmla="*/ 0 w 7122523"/>
              <a:gd name="connsiteY6" fmla="*/ 0 h 419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22523" h="4197911">
                <a:moveTo>
                  <a:pt x="0" y="4197911"/>
                </a:moveTo>
                <a:lnTo>
                  <a:pt x="7122523" y="4197911"/>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Inhaltsplatzhalter 2">
            <a:extLst>
              <a:ext uri="{FF2B5EF4-FFF2-40B4-BE49-F238E27FC236}">
                <a16:creationId xmlns:a16="http://schemas.microsoft.com/office/drawing/2014/main" id="{5C6016E2-8F8A-4C0A-9FCE-D097D0BA98BE}"/>
              </a:ext>
            </a:extLst>
          </p:cNvPr>
          <p:cNvSpPr>
            <a:spLocks noGrp="1"/>
          </p:cNvSpPr>
          <p:nvPr>
            <p:ph idx="1"/>
          </p:nvPr>
        </p:nvSpPr>
        <p:spPr>
          <a:xfrm>
            <a:off x="682388" y="3951027"/>
            <a:ext cx="4746863" cy="2130364"/>
          </a:xfrm>
        </p:spPr>
        <p:txBody>
          <a:bodyPr anchor="ctr">
            <a:normAutofit/>
          </a:bodyPr>
          <a:lstStyle/>
          <a:p>
            <a:r>
              <a:rPr lang="de-CH" sz="2000" dirty="0">
                <a:solidFill>
                  <a:srgbClr val="FFFF00"/>
                </a:solidFill>
              </a:rPr>
              <a:t>Warum </a:t>
            </a:r>
            <a:r>
              <a:rPr lang="de-CH" sz="2000" dirty="0" err="1">
                <a:solidFill>
                  <a:srgbClr val="FFFF00"/>
                </a:solidFill>
              </a:rPr>
              <a:t>begang</a:t>
            </a:r>
            <a:r>
              <a:rPr lang="de-CH" sz="2000" dirty="0">
                <a:solidFill>
                  <a:srgbClr val="FFFF00"/>
                </a:solidFill>
              </a:rPr>
              <a:t> sie Selbstmord?</a:t>
            </a:r>
          </a:p>
          <a:p>
            <a:endParaRPr lang="de-CH" sz="2000" dirty="0">
              <a:solidFill>
                <a:srgbClr val="FFFF00"/>
              </a:solidFill>
            </a:endParaRPr>
          </a:p>
          <a:p>
            <a:r>
              <a:rPr lang="de-CH" sz="2000" dirty="0">
                <a:solidFill>
                  <a:srgbClr val="FFFF00"/>
                </a:solidFill>
              </a:rPr>
              <a:t>Gab es wirklich die </a:t>
            </a:r>
            <a:r>
              <a:rPr lang="de-CH" sz="2000" dirty="0" err="1">
                <a:solidFill>
                  <a:srgbClr val="FFFF00"/>
                </a:solidFill>
              </a:rPr>
              <a:t>Aphäre</a:t>
            </a:r>
            <a:r>
              <a:rPr lang="de-CH" sz="2000" dirty="0">
                <a:solidFill>
                  <a:srgbClr val="FFFF00"/>
                </a:solidFill>
              </a:rPr>
              <a:t> zwischen ihr und Cäsar?</a:t>
            </a:r>
          </a:p>
          <a:p>
            <a:endParaRPr lang="de-CH" sz="2000" dirty="0">
              <a:solidFill>
                <a:srgbClr val="FFFFFF"/>
              </a:solidFill>
            </a:endParaRPr>
          </a:p>
        </p:txBody>
      </p:sp>
      <p:sp>
        <p:nvSpPr>
          <p:cNvPr id="2" name="Titel 1">
            <a:extLst>
              <a:ext uri="{FF2B5EF4-FFF2-40B4-BE49-F238E27FC236}">
                <a16:creationId xmlns:a16="http://schemas.microsoft.com/office/drawing/2014/main" id="{C1A658BD-FBEC-47C8-A92C-E649AB9414BA}"/>
              </a:ext>
            </a:extLst>
          </p:cNvPr>
          <p:cNvSpPr>
            <a:spLocks noGrp="1"/>
          </p:cNvSpPr>
          <p:nvPr>
            <p:ph type="title"/>
          </p:nvPr>
        </p:nvSpPr>
        <p:spPr>
          <a:xfrm>
            <a:off x="682388" y="3085342"/>
            <a:ext cx="5308979" cy="852985"/>
          </a:xfrm>
        </p:spPr>
        <p:txBody>
          <a:bodyPr>
            <a:normAutofit fontScale="90000"/>
          </a:bodyPr>
          <a:lstStyle/>
          <a:p>
            <a:r>
              <a:rPr lang="de-CH" sz="4900" u="sng" dirty="0">
                <a:solidFill>
                  <a:srgbClr val="FFFF00"/>
                </a:solidFill>
              </a:rPr>
              <a:t>Kleopatra VII.</a:t>
            </a:r>
            <a:br>
              <a:rPr lang="de-CH" sz="4900" dirty="0">
                <a:solidFill>
                  <a:srgbClr val="FFFF00"/>
                </a:solidFill>
              </a:rPr>
            </a:br>
            <a:r>
              <a:rPr lang="de-CH" sz="2200" dirty="0">
                <a:solidFill>
                  <a:srgbClr val="FFFF00"/>
                </a:solidFill>
              </a:rPr>
              <a:t>Die letzte </a:t>
            </a:r>
            <a:r>
              <a:rPr lang="de-CH" sz="2200" dirty="0" err="1">
                <a:solidFill>
                  <a:srgbClr val="FFFF00"/>
                </a:solidFill>
              </a:rPr>
              <a:t>Pharaonin</a:t>
            </a:r>
            <a:endParaRPr lang="de-CH" sz="2200" dirty="0">
              <a:solidFill>
                <a:srgbClr val="FFFF00"/>
              </a:solidFill>
            </a:endParaRPr>
          </a:p>
        </p:txBody>
      </p:sp>
      <p:pic>
        <p:nvPicPr>
          <p:cNvPr id="11" name="Grafik 10">
            <a:extLst>
              <a:ext uri="{FF2B5EF4-FFF2-40B4-BE49-F238E27FC236}">
                <a16:creationId xmlns:a16="http://schemas.microsoft.com/office/drawing/2014/main" id="{242032D7-5543-43DF-B841-3B09611B2069}"/>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r="2" b="2650"/>
          <a:stretch/>
        </p:blipFill>
        <p:spPr>
          <a:xfrm>
            <a:off x="2268501" y="10"/>
            <a:ext cx="3393943" cy="2502833"/>
          </a:xfrm>
          <a:custGeom>
            <a:avLst/>
            <a:gdLst>
              <a:gd name="connsiteX0" fmla="*/ 1159715 w 3393943"/>
              <a:gd name="connsiteY0" fmla="*/ 0 h 2502843"/>
              <a:gd name="connsiteX1" fmla="*/ 3393943 w 3393943"/>
              <a:gd name="connsiteY1" fmla="*/ 0 h 2502843"/>
              <a:gd name="connsiteX2" fmla="*/ 2234228 w 3393943"/>
              <a:gd name="connsiteY2" fmla="*/ 2502843 h 2502843"/>
              <a:gd name="connsiteX3" fmla="*/ 0 w 3393943"/>
              <a:gd name="connsiteY3" fmla="*/ 2502843 h 2502843"/>
            </a:gdLst>
            <a:ahLst/>
            <a:cxnLst>
              <a:cxn ang="0">
                <a:pos x="connsiteX0" y="connsiteY0"/>
              </a:cxn>
              <a:cxn ang="0">
                <a:pos x="connsiteX1" y="connsiteY1"/>
              </a:cxn>
              <a:cxn ang="0">
                <a:pos x="connsiteX2" y="connsiteY2"/>
              </a:cxn>
              <a:cxn ang="0">
                <a:pos x="connsiteX3" y="connsiteY3"/>
              </a:cxn>
            </a:cxnLst>
            <a:rect l="l" t="t" r="r" b="b"/>
            <a:pathLst>
              <a:path w="3393943" h="2502843">
                <a:moveTo>
                  <a:pt x="1159715" y="0"/>
                </a:moveTo>
                <a:lnTo>
                  <a:pt x="3393943" y="0"/>
                </a:lnTo>
                <a:lnTo>
                  <a:pt x="2234228" y="2502843"/>
                </a:lnTo>
                <a:lnTo>
                  <a:pt x="0" y="2502843"/>
                </a:lnTo>
                <a:close/>
              </a:path>
            </a:pathLst>
          </a:custGeom>
        </p:spPr>
      </p:pic>
      <p:sp>
        <p:nvSpPr>
          <p:cNvPr id="6" name="Textfeld 5">
            <a:extLst>
              <a:ext uri="{FF2B5EF4-FFF2-40B4-BE49-F238E27FC236}">
                <a16:creationId xmlns:a16="http://schemas.microsoft.com/office/drawing/2014/main" id="{5DFBA083-BC29-4D0A-B780-65BF438C8F2F}"/>
              </a:ext>
            </a:extLst>
          </p:cNvPr>
          <p:cNvSpPr txBox="1"/>
          <p:nvPr/>
        </p:nvSpPr>
        <p:spPr>
          <a:xfrm>
            <a:off x="9546724" y="6870700"/>
            <a:ext cx="2645276"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3" tooltip="https://commons.wikimedia.org/wiki/File:Cleopatra_VII,_dalla_via_appia_tra_ariccia_e_genzano,_40-30_ac_ca._02.JPG">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12" tooltip="https://creativecommons.org/licenses/by-sa/3.0/">
                  <a:extLst>
                    <a:ext uri="{A12FA001-AC4F-418D-AE19-62706E023703}">
                      <ahyp:hlinkClr xmlns:ahyp="http://schemas.microsoft.com/office/drawing/2018/hyperlinkcolor" val="tx"/>
                    </a:ext>
                  </a:extLst>
                </a:hlinkClick>
              </a:rPr>
              <a:t>CC BY-SA</a:t>
            </a:r>
            <a:endParaRPr lang="de-CH" sz="700">
              <a:solidFill>
                <a:srgbClr val="FFFFFF"/>
              </a:solidFill>
            </a:endParaRPr>
          </a:p>
        </p:txBody>
      </p:sp>
      <p:sp>
        <p:nvSpPr>
          <p:cNvPr id="9" name="Textfeld 8">
            <a:extLst>
              <a:ext uri="{FF2B5EF4-FFF2-40B4-BE49-F238E27FC236}">
                <a16:creationId xmlns:a16="http://schemas.microsoft.com/office/drawing/2014/main" id="{C3EDC0EE-CA61-41B2-B6BD-FC356C195E26}"/>
              </a:ext>
            </a:extLst>
          </p:cNvPr>
          <p:cNvSpPr txBox="1"/>
          <p:nvPr/>
        </p:nvSpPr>
        <p:spPr>
          <a:xfrm>
            <a:off x="7008974" y="6870700"/>
            <a:ext cx="2525050"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7" tooltip="http://paling-unik-s.blogspot.com/2013/06/ungkap-misteri-cleopatra-bukanlah.html">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13" tooltip="https://creativecommons.org/licenses/by/3.0/">
                  <a:extLst>
                    <a:ext uri="{A12FA001-AC4F-418D-AE19-62706E023703}">
                      <ahyp:hlinkClr xmlns:ahyp="http://schemas.microsoft.com/office/drawing/2018/hyperlinkcolor" val="tx"/>
                    </a:ext>
                  </a:extLst>
                </a:hlinkClick>
              </a:rPr>
              <a:t>CC BY</a:t>
            </a:r>
            <a:endParaRPr lang="de-CH" sz="700">
              <a:solidFill>
                <a:srgbClr val="FFFFFF"/>
              </a:solidFill>
            </a:endParaRPr>
          </a:p>
        </p:txBody>
      </p:sp>
      <p:sp>
        <p:nvSpPr>
          <p:cNvPr id="12" name="Textfeld 11">
            <a:extLst>
              <a:ext uri="{FF2B5EF4-FFF2-40B4-BE49-F238E27FC236}">
                <a16:creationId xmlns:a16="http://schemas.microsoft.com/office/drawing/2014/main" id="{17125E40-0817-43F6-8284-DDA44F7A2D77}"/>
              </a:ext>
            </a:extLst>
          </p:cNvPr>
          <p:cNvSpPr txBox="1"/>
          <p:nvPr/>
        </p:nvSpPr>
        <p:spPr>
          <a:xfrm>
            <a:off x="4198713" y="6870700"/>
            <a:ext cx="2797561"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11" tooltip="http://terraeantiqvae.com/photo/2043782:Photo:14735/next?context=user">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14" tooltip="https://creativecommons.org/licenses/by-nc-nd/3.0/">
                  <a:extLst>
                    <a:ext uri="{A12FA001-AC4F-418D-AE19-62706E023703}">
                      <ahyp:hlinkClr xmlns:ahyp="http://schemas.microsoft.com/office/drawing/2018/hyperlinkcolor" val="tx"/>
                    </a:ext>
                  </a:extLst>
                </a:hlinkClick>
              </a:rPr>
              <a:t>CC BY-NC-ND</a:t>
            </a:r>
            <a:endParaRPr lang="de-CH" sz="700">
              <a:solidFill>
                <a:srgbClr val="FFFFFF"/>
              </a:solidFill>
            </a:endParaRPr>
          </a:p>
        </p:txBody>
      </p:sp>
      <p:sp>
        <p:nvSpPr>
          <p:cNvPr id="15" name="Textfeld 14">
            <a:extLst>
              <a:ext uri="{FF2B5EF4-FFF2-40B4-BE49-F238E27FC236}">
                <a16:creationId xmlns:a16="http://schemas.microsoft.com/office/drawing/2014/main" id="{8FBDA23C-89EC-4286-B5D0-4B744906B1BB}"/>
              </a:ext>
            </a:extLst>
          </p:cNvPr>
          <p:cNvSpPr txBox="1"/>
          <p:nvPr/>
        </p:nvSpPr>
        <p:spPr>
          <a:xfrm>
            <a:off x="1540738" y="6870700"/>
            <a:ext cx="2645275"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5" tooltip="https://nl.wikipedia.org/wiki/Bestand:Edfu_cartouche_Cleopatra_2.JPG">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12" tooltip="https://creativecommons.org/licenses/by-sa/3.0/">
                  <a:extLst>
                    <a:ext uri="{A12FA001-AC4F-418D-AE19-62706E023703}">
                      <ahyp:hlinkClr xmlns:ahyp="http://schemas.microsoft.com/office/drawing/2018/hyperlinkcolor" val="tx"/>
                    </a:ext>
                  </a:extLst>
                </a:hlinkClick>
              </a:rPr>
              <a:t>CC BY-SA</a:t>
            </a:r>
            <a:endParaRPr lang="de-CH" sz="700">
              <a:solidFill>
                <a:srgbClr val="FFFFFF"/>
              </a:solidFill>
            </a:endParaRPr>
          </a:p>
        </p:txBody>
      </p:sp>
      <p:sp>
        <p:nvSpPr>
          <p:cNvPr id="18" name="Textfeld 17">
            <a:extLst>
              <a:ext uri="{FF2B5EF4-FFF2-40B4-BE49-F238E27FC236}">
                <a16:creationId xmlns:a16="http://schemas.microsoft.com/office/drawing/2014/main" id="{05C4675B-AF3B-492D-A80A-AE7CDBEF14F9}"/>
              </a:ext>
            </a:extLst>
          </p:cNvPr>
          <p:cNvSpPr txBox="1"/>
          <p:nvPr/>
        </p:nvSpPr>
        <p:spPr>
          <a:xfrm>
            <a:off x="9533900" y="7083455"/>
            <a:ext cx="2658100"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9" tooltip="http://la-ultima-etapa.blogspot.com/2016/07/personajes-del-antiguo-egipto-cleopatra.html">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15" tooltip="https://creativecommons.org/licenses/by-nc/3.0/">
                  <a:extLst>
                    <a:ext uri="{A12FA001-AC4F-418D-AE19-62706E023703}">
                      <ahyp:hlinkClr xmlns:ahyp="http://schemas.microsoft.com/office/drawing/2018/hyperlinkcolor" val="tx"/>
                    </a:ext>
                  </a:extLst>
                </a:hlinkClick>
              </a:rPr>
              <a:t>CC BY-NC</a:t>
            </a:r>
            <a:endParaRPr lang="de-CH" sz="700">
              <a:solidFill>
                <a:srgbClr val="FFFFFF"/>
              </a:solidFill>
            </a:endParaRPr>
          </a:p>
        </p:txBody>
      </p:sp>
      <p:sp>
        <p:nvSpPr>
          <p:cNvPr id="19" name="Textfeld 18">
            <a:extLst>
              <a:ext uri="{FF2B5EF4-FFF2-40B4-BE49-F238E27FC236}">
                <a16:creationId xmlns:a16="http://schemas.microsoft.com/office/drawing/2014/main" id="{3DBFB6AE-2D05-4076-B546-A6B3A0794A2D}"/>
              </a:ext>
            </a:extLst>
          </p:cNvPr>
          <p:cNvSpPr txBox="1"/>
          <p:nvPr/>
        </p:nvSpPr>
        <p:spPr>
          <a:xfrm>
            <a:off x="6875924" y="7083455"/>
            <a:ext cx="2645276"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3" tooltip="https://commons.wikimedia.org/wiki/File:Cleopatra_VII,_dalla_via_appia_tra_ariccia_e_genzano,_40-30_ac_ca._02.JPG">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12" tooltip="https://creativecommons.org/licenses/by-sa/3.0/">
                  <a:extLst>
                    <a:ext uri="{A12FA001-AC4F-418D-AE19-62706E023703}">
                      <ahyp:hlinkClr xmlns:ahyp="http://schemas.microsoft.com/office/drawing/2018/hyperlinkcolor" val="tx"/>
                    </a:ext>
                  </a:extLst>
                </a:hlinkClick>
              </a:rPr>
              <a:t>CC BY-SA</a:t>
            </a:r>
            <a:endParaRPr lang="de-CH" sz="700">
              <a:solidFill>
                <a:srgbClr val="FFFFFF"/>
              </a:solidFill>
            </a:endParaRPr>
          </a:p>
        </p:txBody>
      </p:sp>
    </p:spTree>
    <p:extLst>
      <p:ext uri="{BB962C8B-B14F-4D97-AF65-F5344CB8AC3E}">
        <p14:creationId xmlns:p14="http://schemas.microsoft.com/office/powerpoint/2010/main" val="2351239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EC6D2BB6-BE7C-482B-A8C9-640E8F8DED40}"/>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00"/>
                </a:solidFill>
                <a:latin typeface="+mj-lt"/>
                <a:ea typeface="+mj-ea"/>
                <a:cs typeface="+mj-cs"/>
              </a:rPr>
              <a:t>Hat </a:t>
            </a:r>
            <a:r>
              <a:rPr lang="en-US" sz="2600" kern="1200" dirty="0" err="1">
                <a:solidFill>
                  <a:srgbClr val="FFFF00"/>
                </a:solidFill>
                <a:latin typeface="+mj-lt"/>
                <a:ea typeface="+mj-ea"/>
                <a:cs typeface="+mj-cs"/>
              </a:rPr>
              <a:t>jemand</a:t>
            </a:r>
            <a:r>
              <a:rPr lang="en-US" sz="2600" kern="1200" dirty="0">
                <a:solidFill>
                  <a:srgbClr val="FFFF00"/>
                </a:solidFill>
                <a:latin typeface="+mj-lt"/>
                <a:ea typeface="+mj-ea"/>
                <a:cs typeface="+mj-cs"/>
              </a:rPr>
              <a:t> </a:t>
            </a:r>
            <a:r>
              <a:rPr lang="en-US" sz="2600" kern="1200" dirty="0" err="1">
                <a:solidFill>
                  <a:srgbClr val="FFFF00"/>
                </a:solidFill>
                <a:latin typeface="+mj-lt"/>
                <a:ea typeface="+mj-ea"/>
                <a:cs typeface="+mj-cs"/>
              </a:rPr>
              <a:t>noch</a:t>
            </a:r>
            <a:r>
              <a:rPr lang="en-US" sz="2600" kern="1200" dirty="0">
                <a:solidFill>
                  <a:srgbClr val="FFFF00"/>
                </a:solidFill>
                <a:latin typeface="+mj-lt"/>
                <a:ea typeface="+mj-ea"/>
                <a:cs typeface="+mj-cs"/>
              </a:rPr>
              <a:t> </a:t>
            </a:r>
            <a:r>
              <a:rPr lang="en-US" sz="2600" kern="1200" dirty="0" err="1">
                <a:solidFill>
                  <a:srgbClr val="FFFF00"/>
                </a:solidFill>
                <a:latin typeface="+mj-lt"/>
                <a:ea typeface="+mj-ea"/>
                <a:cs typeface="+mj-cs"/>
              </a:rPr>
              <a:t>Fragen</a:t>
            </a:r>
            <a:r>
              <a:rPr lang="en-US" sz="2600" kern="1200" dirty="0">
                <a:solidFill>
                  <a:srgbClr val="FFFF00"/>
                </a:solidFill>
                <a:latin typeface="+mj-lt"/>
                <a:ea typeface="+mj-ea"/>
                <a:cs typeface="+mj-cs"/>
              </a:rPr>
              <a:t>? </a:t>
            </a:r>
            <a:r>
              <a:rPr lang="en-US" sz="2600" kern="1200" dirty="0">
                <a:solidFill>
                  <a:srgbClr val="FFFF00"/>
                </a:solidFill>
                <a:latin typeface="+mj-lt"/>
                <a:ea typeface="+mj-ea"/>
                <a:cs typeface="+mj-cs"/>
                <a:sym typeface="Wingdings" panose="05000000000000000000" pitchFamily="2" charset="2"/>
              </a:rPr>
              <a:t></a:t>
            </a:r>
            <a:endParaRPr lang="en-US" sz="2600" kern="1200" dirty="0">
              <a:solidFill>
                <a:srgbClr val="FFFF00"/>
              </a:solidFill>
              <a:latin typeface="+mj-lt"/>
              <a:ea typeface="+mj-ea"/>
              <a:cs typeface="+mj-cs"/>
            </a:endParaRPr>
          </a:p>
        </p:txBody>
      </p:sp>
      <p:pic>
        <p:nvPicPr>
          <p:cNvPr id="5" name="Inhaltsplatzhalter 4">
            <a:extLst>
              <a:ext uri="{FF2B5EF4-FFF2-40B4-BE49-F238E27FC236}">
                <a16:creationId xmlns:a16="http://schemas.microsoft.com/office/drawing/2014/main" id="{31600E28-2E36-48A8-A04C-54A983758985}"/>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038600" y="1549389"/>
            <a:ext cx="7188199" cy="3755833"/>
          </a:xfrm>
          <a:prstGeom prst="rect">
            <a:avLst/>
          </a:prstGeom>
        </p:spPr>
      </p:pic>
      <p:sp>
        <p:nvSpPr>
          <p:cNvPr id="6" name="Textfeld 5">
            <a:extLst>
              <a:ext uri="{FF2B5EF4-FFF2-40B4-BE49-F238E27FC236}">
                <a16:creationId xmlns:a16="http://schemas.microsoft.com/office/drawing/2014/main" id="{E24C8B1A-F31F-4107-9355-E5E958F97272}"/>
              </a:ext>
            </a:extLst>
          </p:cNvPr>
          <p:cNvSpPr txBox="1"/>
          <p:nvPr/>
        </p:nvSpPr>
        <p:spPr>
          <a:xfrm>
            <a:off x="9413675" y="6870700"/>
            <a:ext cx="2778325"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3" tooltip="https://kplx.de/page/8/">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de-CH" sz="700">
              <a:solidFill>
                <a:srgbClr val="FFFFFF"/>
              </a:solidFill>
            </a:endParaRPr>
          </a:p>
        </p:txBody>
      </p:sp>
    </p:spTree>
    <p:extLst>
      <p:ext uri="{BB962C8B-B14F-4D97-AF65-F5344CB8AC3E}">
        <p14:creationId xmlns:p14="http://schemas.microsoft.com/office/powerpoint/2010/main" val="2140639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13A06367-0090-41D8-8A2F-A452367C89E9}"/>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u="sng" kern="1200" dirty="0" err="1">
                <a:solidFill>
                  <a:srgbClr val="FFFF00"/>
                </a:solidFill>
                <a:latin typeface="+mj-lt"/>
                <a:ea typeface="+mj-ea"/>
                <a:cs typeface="+mj-cs"/>
              </a:rPr>
              <a:t>Danke</a:t>
            </a:r>
            <a:r>
              <a:rPr lang="en-US" sz="6000" u="sng" kern="1200" dirty="0">
                <a:solidFill>
                  <a:srgbClr val="FFFF00"/>
                </a:solidFill>
                <a:latin typeface="+mj-lt"/>
                <a:ea typeface="+mj-ea"/>
                <a:cs typeface="+mj-cs"/>
              </a:rPr>
              <a:t> </a:t>
            </a:r>
            <a:r>
              <a:rPr lang="en-US" sz="6000" u="sng" kern="1200" dirty="0" err="1">
                <a:solidFill>
                  <a:srgbClr val="FFFF00"/>
                </a:solidFill>
                <a:latin typeface="+mj-lt"/>
                <a:ea typeface="+mj-ea"/>
                <a:cs typeface="+mj-cs"/>
              </a:rPr>
              <a:t>fürs</a:t>
            </a:r>
            <a:r>
              <a:rPr lang="en-US" sz="6000" u="sng" kern="1200" dirty="0">
                <a:solidFill>
                  <a:srgbClr val="FFFF00"/>
                </a:solidFill>
                <a:latin typeface="+mj-lt"/>
                <a:ea typeface="+mj-ea"/>
                <a:cs typeface="+mj-cs"/>
              </a:rPr>
              <a:t> </a:t>
            </a:r>
            <a:r>
              <a:rPr lang="en-US" sz="6000" u="sng" kern="1200" dirty="0" err="1">
                <a:solidFill>
                  <a:srgbClr val="FFFF00"/>
                </a:solidFill>
                <a:latin typeface="+mj-lt"/>
                <a:ea typeface="+mj-ea"/>
                <a:cs typeface="+mj-cs"/>
              </a:rPr>
              <a:t>zuhören</a:t>
            </a:r>
            <a:r>
              <a:rPr lang="en-US" sz="6000" u="sng" kern="1200" dirty="0">
                <a:solidFill>
                  <a:srgbClr val="FFFF00"/>
                </a:solidFill>
                <a:latin typeface="+mj-lt"/>
                <a:ea typeface="+mj-ea"/>
                <a:cs typeface="+mj-cs"/>
              </a:rPr>
              <a:t>! </a:t>
            </a:r>
          </a:p>
        </p:txBody>
      </p:sp>
      <p:sp>
        <p:nvSpPr>
          <p:cNvPr id="3" name="Inhaltsplatzhalter 2">
            <a:extLst>
              <a:ext uri="{FF2B5EF4-FFF2-40B4-BE49-F238E27FC236}">
                <a16:creationId xmlns:a16="http://schemas.microsoft.com/office/drawing/2014/main" id="{A3546985-E346-4A47-AD6B-BB638AE37EAD}"/>
              </a:ext>
            </a:extLst>
          </p:cNvPr>
          <p:cNvSpPr>
            <a:spLocks noGrp="1"/>
          </p:cNvSpPr>
          <p:nvPr>
            <p:ph idx="1"/>
          </p:nvPr>
        </p:nvSpPr>
        <p:spPr>
          <a:xfrm>
            <a:off x="6746627" y="4750893"/>
            <a:ext cx="4645250" cy="1147863"/>
          </a:xfrm>
        </p:spPr>
        <p:txBody>
          <a:bodyPr vert="horz" lIns="91440" tIns="45720" rIns="91440" bIns="45720" rtlCol="0" anchor="t">
            <a:normAutofit/>
          </a:bodyPr>
          <a:lstStyle/>
          <a:p>
            <a:pPr marL="0" indent="0">
              <a:buNone/>
            </a:pPr>
            <a:r>
              <a:rPr lang="en-US" sz="2000" kern="1200" dirty="0">
                <a:solidFill>
                  <a:srgbClr val="FFFF00"/>
                </a:solidFill>
                <a:latin typeface="+mn-lt"/>
                <a:ea typeface="+mn-ea"/>
                <a:cs typeface="+mn-cs"/>
              </a:rPr>
              <a:t>Ich </a:t>
            </a:r>
            <a:r>
              <a:rPr lang="en-US" sz="2000" kern="1200" dirty="0" err="1">
                <a:solidFill>
                  <a:srgbClr val="FFFF00"/>
                </a:solidFill>
                <a:latin typeface="+mn-lt"/>
                <a:ea typeface="+mn-ea"/>
                <a:cs typeface="+mn-cs"/>
              </a:rPr>
              <a:t>hoffe</a:t>
            </a:r>
            <a:r>
              <a:rPr lang="en-US" sz="2000" kern="1200" dirty="0">
                <a:solidFill>
                  <a:srgbClr val="FFFF00"/>
                </a:solidFill>
                <a:latin typeface="+mn-lt"/>
                <a:ea typeface="+mn-ea"/>
                <a:cs typeface="+mn-cs"/>
              </a:rPr>
              <a:t> </a:t>
            </a:r>
            <a:r>
              <a:rPr lang="en-US" sz="2000" kern="1200" dirty="0" err="1">
                <a:solidFill>
                  <a:srgbClr val="FFFF00"/>
                </a:solidFill>
                <a:latin typeface="+mn-lt"/>
                <a:ea typeface="+mn-ea"/>
                <a:cs typeface="+mn-cs"/>
              </a:rPr>
              <a:t>ihr</a:t>
            </a:r>
            <a:r>
              <a:rPr lang="en-US" sz="2000" kern="1200" dirty="0">
                <a:solidFill>
                  <a:srgbClr val="FFFF00"/>
                </a:solidFill>
                <a:latin typeface="+mn-lt"/>
                <a:ea typeface="+mn-ea"/>
                <a:cs typeface="+mn-cs"/>
              </a:rPr>
              <a:t> </a:t>
            </a:r>
            <a:r>
              <a:rPr lang="en-US" sz="2000" kern="1200" dirty="0" err="1">
                <a:solidFill>
                  <a:srgbClr val="FFFF00"/>
                </a:solidFill>
                <a:latin typeface="+mn-lt"/>
                <a:ea typeface="+mn-ea"/>
                <a:cs typeface="+mn-cs"/>
              </a:rPr>
              <a:t>habt</a:t>
            </a:r>
            <a:r>
              <a:rPr lang="en-US" sz="2000" kern="1200" dirty="0">
                <a:solidFill>
                  <a:srgbClr val="FFFF00"/>
                </a:solidFill>
                <a:latin typeface="+mn-lt"/>
                <a:ea typeface="+mn-ea"/>
                <a:cs typeface="+mn-cs"/>
              </a:rPr>
              <a:t> was </a:t>
            </a:r>
            <a:r>
              <a:rPr lang="en-US" sz="2000" kern="1200" dirty="0" err="1">
                <a:solidFill>
                  <a:srgbClr val="FFFF00"/>
                </a:solidFill>
                <a:latin typeface="+mn-lt"/>
                <a:ea typeface="+mn-ea"/>
                <a:cs typeface="+mn-cs"/>
              </a:rPr>
              <a:t>gelernt</a:t>
            </a:r>
            <a:r>
              <a:rPr lang="en-US" sz="2000" kern="1200" dirty="0">
                <a:solidFill>
                  <a:srgbClr val="FFFF00"/>
                </a:solidFill>
                <a:latin typeface="+mn-lt"/>
                <a:ea typeface="+mn-ea"/>
                <a:cs typeface="+mn-cs"/>
              </a:rPr>
              <a:t>. </a:t>
            </a:r>
            <a:r>
              <a:rPr lang="en-US" sz="2000" kern="1200" dirty="0">
                <a:solidFill>
                  <a:srgbClr val="FFFF00"/>
                </a:solidFill>
                <a:latin typeface="+mn-lt"/>
                <a:ea typeface="+mn-ea"/>
                <a:cs typeface="+mn-cs"/>
                <a:sym typeface="Wingdings" panose="05000000000000000000" pitchFamily="2" charset="2"/>
              </a:rPr>
              <a:t></a:t>
            </a:r>
            <a:endParaRPr lang="en-US" sz="2000" kern="1200" dirty="0">
              <a:solidFill>
                <a:srgbClr val="FFFF00"/>
              </a:solidFill>
              <a:latin typeface="+mn-lt"/>
              <a:ea typeface="+mn-ea"/>
              <a:cs typeface="+mn-cs"/>
            </a:endParaRPr>
          </a:p>
        </p:txBody>
      </p:sp>
      <p:sp>
        <p:nvSpPr>
          <p:cNvPr id="20" name="Freeform: Shape 19">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Grafik 4">
            <a:extLst>
              <a:ext uri="{FF2B5EF4-FFF2-40B4-BE49-F238E27FC236}">
                <a16:creationId xmlns:a16="http://schemas.microsoft.com/office/drawing/2014/main" id="{05C458B7-B97E-4623-A716-3308DB0727E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19382" y="720993"/>
            <a:ext cx="4047843" cy="4047843"/>
          </a:xfrm>
          <a:prstGeom prst="rect">
            <a:avLst/>
          </a:prstGeom>
        </p:spPr>
      </p:pic>
      <p:sp>
        <p:nvSpPr>
          <p:cNvPr id="6" name="Textfeld 5">
            <a:extLst>
              <a:ext uri="{FF2B5EF4-FFF2-40B4-BE49-F238E27FC236}">
                <a16:creationId xmlns:a16="http://schemas.microsoft.com/office/drawing/2014/main" id="{0FFC44E8-CE74-43C9-AACA-0393B709A5CB}"/>
              </a:ext>
            </a:extLst>
          </p:cNvPr>
          <p:cNvSpPr txBox="1"/>
          <p:nvPr/>
        </p:nvSpPr>
        <p:spPr>
          <a:xfrm>
            <a:off x="9413675" y="6870700"/>
            <a:ext cx="2778325"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4" tooltip="http://rechtsanwalt-schwenke.de/communities-recht-slidecast-zum-community-camp-berlin-2009-ccb09/">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5" tooltip="https://creativecommons.org/licenses/by-nc-sa/3.0/">
                  <a:extLst>
                    <a:ext uri="{A12FA001-AC4F-418D-AE19-62706E023703}">
                      <ahyp:hlinkClr xmlns:ahyp="http://schemas.microsoft.com/office/drawing/2018/hyperlinkcolor" val="tx"/>
                    </a:ext>
                  </a:extLst>
                </a:hlinkClick>
              </a:rPr>
              <a:t>CC BY-SA-NC</a:t>
            </a:r>
            <a:endParaRPr lang="de-CH" sz="700">
              <a:solidFill>
                <a:srgbClr val="FFFFFF"/>
              </a:solidFill>
            </a:endParaRPr>
          </a:p>
        </p:txBody>
      </p:sp>
      <p:sp>
        <p:nvSpPr>
          <p:cNvPr id="7" name="Textfeld 6">
            <a:extLst>
              <a:ext uri="{FF2B5EF4-FFF2-40B4-BE49-F238E27FC236}">
                <a16:creationId xmlns:a16="http://schemas.microsoft.com/office/drawing/2014/main" id="{60E1E6E7-686E-4E2F-AEF0-900B087F2DA9}"/>
              </a:ext>
            </a:extLst>
          </p:cNvPr>
          <p:cNvSpPr txBox="1"/>
          <p:nvPr/>
        </p:nvSpPr>
        <p:spPr>
          <a:xfrm>
            <a:off x="6875925" y="6870700"/>
            <a:ext cx="2525050"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3" tooltip="http://vionabrennastellanews.blogspot.com/2016/01/lustige-spruche-danke-fur-die-einladung.html">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6" tooltip="https://creativecommons.org/licenses/by/3.0/">
                  <a:extLst>
                    <a:ext uri="{A12FA001-AC4F-418D-AE19-62706E023703}">
                      <ahyp:hlinkClr xmlns:ahyp="http://schemas.microsoft.com/office/drawing/2018/hyperlinkcolor" val="tx"/>
                    </a:ext>
                  </a:extLst>
                </a:hlinkClick>
              </a:rPr>
              <a:t>CC BY</a:t>
            </a:r>
            <a:endParaRPr lang="de-CH" sz="700">
              <a:solidFill>
                <a:srgbClr val="FFFFFF"/>
              </a:solidFill>
            </a:endParaRPr>
          </a:p>
        </p:txBody>
      </p:sp>
    </p:spTree>
    <p:extLst>
      <p:ext uri="{BB962C8B-B14F-4D97-AF65-F5344CB8AC3E}">
        <p14:creationId xmlns:p14="http://schemas.microsoft.com/office/powerpoint/2010/main" val="3508754319"/>
      </p:ext>
    </p:extLst>
  </p:cSld>
  <p:clrMapOvr>
    <a:masterClrMapping/>
  </p:clrMapOvr>
  <p:transition spd="slow">
    <p:comb/>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C40DB284-7A93-4F18-A01B-758B1DA9FDB2}"/>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0386" b="14614"/>
          <a:stretch/>
        </p:blipFill>
        <p:spPr>
          <a:xfrm>
            <a:off x="20" y="10"/>
            <a:ext cx="12191980" cy="6857990"/>
          </a:xfrm>
          <a:prstGeom prst="rect">
            <a:avLst/>
          </a:prstGeom>
        </p:spPr>
      </p:pic>
    </p:spTree>
    <p:extLst>
      <p:ext uri="{BB962C8B-B14F-4D97-AF65-F5344CB8AC3E}">
        <p14:creationId xmlns:p14="http://schemas.microsoft.com/office/powerpoint/2010/main" val="2082837481"/>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2F2F86-C9CA-4C8F-B897-9E0C42C9BD13}"/>
              </a:ext>
            </a:extLst>
          </p:cNvPr>
          <p:cNvSpPr>
            <a:spLocks noGrp="1"/>
          </p:cNvSpPr>
          <p:nvPr>
            <p:ph type="title"/>
          </p:nvPr>
        </p:nvSpPr>
        <p:spPr>
          <a:xfrm>
            <a:off x="801098" y="-1343025"/>
            <a:ext cx="4624342" cy="4215007"/>
          </a:xfrm>
        </p:spPr>
        <p:txBody>
          <a:bodyPr>
            <a:normAutofit/>
          </a:bodyPr>
          <a:lstStyle/>
          <a:p>
            <a:r>
              <a:rPr lang="de-CH" u="sng" dirty="0" err="1">
                <a:solidFill>
                  <a:srgbClr val="FFFF00"/>
                </a:solidFill>
              </a:rPr>
              <a:t>Inhaltsverzeichniss</a:t>
            </a:r>
            <a:endParaRPr lang="de-CH" u="sng" dirty="0">
              <a:solidFill>
                <a:srgbClr val="FFFF00"/>
              </a:solidFill>
            </a:endParaRPr>
          </a:p>
        </p:txBody>
      </p:sp>
      <p:sp>
        <p:nvSpPr>
          <p:cNvPr id="18" name="Oval 17">
            <a:extLst>
              <a:ext uri="{FF2B5EF4-FFF2-40B4-BE49-F238E27FC236}">
                <a16:creationId xmlns:a16="http://schemas.microsoft.com/office/drawing/2014/main" id="{07977D39-626F-40D7-B00F-16E02602D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495" y="197110"/>
            <a:ext cx="2020824" cy="202082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Grafik 9">
            <a:extLst>
              <a:ext uri="{FF2B5EF4-FFF2-40B4-BE49-F238E27FC236}">
                <a16:creationId xmlns:a16="http://schemas.microsoft.com/office/drawing/2014/main" id="{BE6C9C68-BAFF-4DFC-92F4-E9B7DFC821CD}"/>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4999" r="4" b="4"/>
          <a:stretch/>
        </p:blipFill>
        <p:spPr>
          <a:xfrm>
            <a:off x="5680087" y="361702"/>
            <a:ext cx="1691640" cy="1691640"/>
          </a:xfrm>
          <a:custGeom>
            <a:avLst/>
            <a:gdLst>
              <a:gd name="connsiteX0" fmla="*/ 978408 w 1956816"/>
              <a:gd name="connsiteY0" fmla="*/ 0 h 1956816"/>
              <a:gd name="connsiteX1" fmla="*/ 1956816 w 1956816"/>
              <a:gd name="connsiteY1" fmla="*/ 978408 h 1956816"/>
              <a:gd name="connsiteX2" fmla="*/ 978408 w 1956816"/>
              <a:gd name="connsiteY2" fmla="*/ 1956816 h 1956816"/>
              <a:gd name="connsiteX3" fmla="*/ 0 w 1956816"/>
              <a:gd name="connsiteY3" fmla="*/ 978408 h 1956816"/>
              <a:gd name="connsiteX4" fmla="*/ 978408 w 1956816"/>
              <a:gd name="connsiteY4" fmla="*/ 0 h 1956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6816" h="1956816">
                <a:moveTo>
                  <a:pt x="978408" y="0"/>
                </a:moveTo>
                <a:cubicBezTo>
                  <a:pt x="1518768" y="0"/>
                  <a:pt x="1956816" y="438048"/>
                  <a:pt x="1956816" y="978408"/>
                </a:cubicBezTo>
                <a:cubicBezTo>
                  <a:pt x="1956816" y="1518768"/>
                  <a:pt x="1518768" y="1956816"/>
                  <a:pt x="978408" y="1956816"/>
                </a:cubicBezTo>
                <a:cubicBezTo>
                  <a:pt x="438048" y="1956816"/>
                  <a:pt x="0" y="1518768"/>
                  <a:pt x="0" y="978408"/>
                </a:cubicBezTo>
                <a:cubicBezTo>
                  <a:pt x="0" y="438048"/>
                  <a:pt x="438048" y="0"/>
                  <a:pt x="978408" y="0"/>
                </a:cubicBezTo>
                <a:close/>
              </a:path>
            </a:pathLst>
          </a:custGeom>
        </p:spPr>
      </p:pic>
      <p:sp>
        <p:nvSpPr>
          <p:cNvPr id="3" name="Inhaltsplatzhalter 2">
            <a:extLst>
              <a:ext uri="{FF2B5EF4-FFF2-40B4-BE49-F238E27FC236}">
                <a16:creationId xmlns:a16="http://schemas.microsoft.com/office/drawing/2014/main" id="{D014FE17-C660-491F-847F-596A353D1241}"/>
              </a:ext>
            </a:extLst>
          </p:cNvPr>
          <p:cNvSpPr>
            <a:spLocks noGrp="1"/>
          </p:cNvSpPr>
          <p:nvPr>
            <p:ph idx="1"/>
          </p:nvPr>
        </p:nvSpPr>
        <p:spPr>
          <a:xfrm>
            <a:off x="805543" y="1343025"/>
            <a:ext cx="4558309" cy="4710641"/>
          </a:xfrm>
        </p:spPr>
        <p:txBody>
          <a:bodyPr anchor="t">
            <a:noAutofit/>
          </a:bodyPr>
          <a:lstStyle/>
          <a:p>
            <a:pPr marL="514350" indent="-514350">
              <a:buFont typeface="+mj-lt"/>
              <a:buAutoNum type="arabicPeriod"/>
            </a:pPr>
            <a:r>
              <a:rPr lang="de-CH" sz="1600" dirty="0">
                <a:solidFill>
                  <a:srgbClr val="FFFF00"/>
                </a:solidFill>
              </a:rPr>
              <a:t>Ägypten: Über das Land selbst</a:t>
            </a:r>
          </a:p>
          <a:p>
            <a:pPr marL="514350" indent="-514350">
              <a:buFont typeface="+mj-lt"/>
              <a:buAutoNum type="arabicPeriod"/>
            </a:pPr>
            <a:r>
              <a:rPr lang="de-CH" sz="1600" dirty="0">
                <a:solidFill>
                  <a:srgbClr val="FFFF00"/>
                </a:solidFill>
              </a:rPr>
              <a:t>Der Beginn: Der Anfang von der Weltkultur</a:t>
            </a:r>
          </a:p>
          <a:p>
            <a:pPr marL="514350" indent="-514350">
              <a:buFont typeface="+mj-lt"/>
              <a:buAutoNum type="arabicPeriod"/>
            </a:pPr>
            <a:r>
              <a:rPr lang="de-CH" sz="1600" dirty="0">
                <a:solidFill>
                  <a:srgbClr val="FFFF00"/>
                </a:solidFill>
              </a:rPr>
              <a:t>Die 1. Dynastie: Die Vereinigung, der erste Pharao etc.</a:t>
            </a:r>
          </a:p>
          <a:p>
            <a:pPr marL="514350" indent="-514350">
              <a:buFont typeface="+mj-lt"/>
              <a:buAutoNum type="arabicPeriod"/>
            </a:pPr>
            <a:r>
              <a:rPr lang="de-CH" sz="1600" dirty="0">
                <a:solidFill>
                  <a:srgbClr val="FFFF00"/>
                </a:solidFill>
              </a:rPr>
              <a:t>Die Pyramiden: Die Kolosse in der Wüste</a:t>
            </a:r>
          </a:p>
          <a:p>
            <a:pPr marL="0" indent="0">
              <a:buNone/>
            </a:pPr>
            <a:r>
              <a:rPr lang="de-CH" sz="1600" dirty="0">
                <a:solidFill>
                  <a:srgbClr val="FFFF00"/>
                </a:solidFill>
              </a:rPr>
              <a:t> a)      </a:t>
            </a:r>
            <a:r>
              <a:rPr lang="de-CH" sz="1600" dirty="0" err="1">
                <a:solidFill>
                  <a:srgbClr val="FFFF00"/>
                </a:solidFill>
              </a:rPr>
              <a:t>Djosers</a:t>
            </a:r>
            <a:r>
              <a:rPr lang="de-CH" sz="1600" dirty="0">
                <a:solidFill>
                  <a:srgbClr val="FFFF00"/>
                </a:solidFill>
              </a:rPr>
              <a:t> Stufenpyramide: Die erste Pyramide in </a:t>
            </a:r>
          </a:p>
          <a:p>
            <a:pPr marL="0" indent="0">
              <a:buNone/>
            </a:pPr>
            <a:r>
              <a:rPr lang="de-CH" sz="1600" dirty="0">
                <a:solidFill>
                  <a:srgbClr val="FFFF00"/>
                </a:solidFill>
              </a:rPr>
              <a:t>           Ägypten</a:t>
            </a:r>
          </a:p>
          <a:p>
            <a:pPr marL="0" indent="0">
              <a:buNone/>
            </a:pPr>
            <a:r>
              <a:rPr lang="de-CH" sz="1600" dirty="0">
                <a:solidFill>
                  <a:srgbClr val="FFFF00"/>
                </a:solidFill>
              </a:rPr>
              <a:t> b)      Die Cheops-Pyramide: Die grösste Pyramide </a:t>
            </a:r>
          </a:p>
          <a:p>
            <a:pPr marL="0" indent="0">
              <a:buNone/>
            </a:pPr>
            <a:r>
              <a:rPr lang="de-CH" sz="1600" dirty="0">
                <a:solidFill>
                  <a:srgbClr val="FFFF00"/>
                </a:solidFill>
              </a:rPr>
              <a:t>           überhaupt</a:t>
            </a:r>
          </a:p>
          <a:p>
            <a:pPr marL="0" indent="0">
              <a:buNone/>
            </a:pPr>
            <a:r>
              <a:rPr lang="de-CH" sz="1600" dirty="0">
                <a:solidFill>
                  <a:srgbClr val="FFFF00"/>
                </a:solidFill>
              </a:rPr>
              <a:t> c)      Die Pyramide mit dem Knick: Ein Baufehler?</a:t>
            </a:r>
          </a:p>
          <a:p>
            <a:pPr marL="514350" indent="-514350">
              <a:buAutoNum type="arabicPeriod" startAt="5"/>
            </a:pPr>
            <a:r>
              <a:rPr lang="de-CH" sz="1600" dirty="0">
                <a:solidFill>
                  <a:srgbClr val="FFFF00"/>
                </a:solidFill>
              </a:rPr>
              <a:t>Pharaonen: Die göttlichen Herrscher des alten Ägyptens</a:t>
            </a:r>
          </a:p>
          <a:p>
            <a:pPr marL="0" indent="0">
              <a:buNone/>
            </a:pPr>
            <a:r>
              <a:rPr lang="de-CH" sz="1600" dirty="0">
                <a:solidFill>
                  <a:srgbClr val="FFFF00"/>
                </a:solidFill>
              </a:rPr>
              <a:t> a)      Ramses II: Der erfolgreichste aller Pharaonen</a:t>
            </a:r>
          </a:p>
          <a:p>
            <a:pPr marL="0" indent="0">
              <a:buNone/>
            </a:pPr>
            <a:r>
              <a:rPr lang="de-CH" sz="1600" dirty="0">
                <a:solidFill>
                  <a:srgbClr val="FFFF00"/>
                </a:solidFill>
              </a:rPr>
              <a:t> b)      Tutanchamun: Der </a:t>
            </a:r>
            <a:r>
              <a:rPr lang="de-CH" sz="1600" dirty="0" err="1">
                <a:solidFill>
                  <a:srgbClr val="FFFF00"/>
                </a:solidFill>
              </a:rPr>
              <a:t>geheimnissvolle</a:t>
            </a:r>
            <a:r>
              <a:rPr lang="de-CH" sz="1600" dirty="0">
                <a:solidFill>
                  <a:srgbClr val="FFFF00"/>
                </a:solidFill>
              </a:rPr>
              <a:t> junge </a:t>
            </a:r>
          </a:p>
          <a:p>
            <a:pPr marL="0" indent="0">
              <a:buNone/>
            </a:pPr>
            <a:r>
              <a:rPr lang="de-CH" sz="1600" dirty="0">
                <a:solidFill>
                  <a:srgbClr val="FFFF00"/>
                </a:solidFill>
              </a:rPr>
              <a:t>           Pharao</a:t>
            </a:r>
          </a:p>
          <a:p>
            <a:pPr marL="0" indent="0">
              <a:buNone/>
            </a:pPr>
            <a:r>
              <a:rPr lang="de-CH" sz="1600" dirty="0">
                <a:solidFill>
                  <a:srgbClr val="FFFF00"/>
                </a:solidFill>
              </a:rPr>
              <a:t> c)       Kleopatra: Die letzte </a:t>
            </a:r>
            <a:r>
              <a:rPr lang="de-CH" sz="1600" dirty="0" err="1">
                <a:solidFill>
                  <a:srgbClr val="FFFF00"/>
                </a:solidFill>
              </a:rPr>
              <a:t>Pharaonin</a:t>
            </a:r>
            <a:endParaRPr lang="de-CH" sz="1600" dirty="0">
              <a:solidFill>
                <a:srgbClr val="FFFF00"/>
              </a:solidFill>
            </a:endParaRPr>
          </a:p>
        </p:txBody>
      </p:sp>
      <p:sp>
        <p:nvSpPr>
          <p:cNvPr id="20" name="Freeform: Shape 19">
            <a:extLst>
              <a:ext uri="{FF2B5EF4-FFF2-40B4-BE49-F238E27FC236}">
                <a16:creationId xmlns:a16="http://schemas.microsoft.com/office/drawing/2014/main" id="{B905CDE4-B751-4B3E-B625-6E59F8903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4932" y="1"/>
            <a:ext cx="4077068" cy="3445261"/>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08108C16-F4C0-44AA-999D-17BD39219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3660" y="2557569"/>
            <a:ext cx="3072384" cy="30723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fik 7">
            <a:extLst>
              <a:ext uri="{FF2B5EF4-FFF2-40B4-BE49-F238E27FC236}">
                <a16:creationId xmlns:a16="http://schemas.microsoft.com/office/drawing/2014/main" id="{A88FCDAE-8070-4B94-8FE6-4523A6F77E85}"/>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5954" r="17295" b="-2"/>
          <a:stretch/>
        </p:blipFill>
        <p:spPr>
          <a:xfrm>
            <a:off x="5838252" y="2722161"/>
            <a:ext cx="2743200" cy="2743200"/>
          </a:xfrm>
          <a:custGeom>
            <a:avLst/>
            <a:gdLst>
              <a:gd name="connsiteX0" fmla="*/ 1417320 w 2834640"/>
              <a:gd name="connsiteY0" fmla="*/ 0 h 2834640"/>
              <a:gd name="connsiteX1" fmla="*/ 2834640 w 2834640"/>
              <a:gd name="connsiteY1" fmla="*/ 1417320 h 2834640"/>
              <a:gd name="connsiteX2" fmla="*/ 1417320 w 2834640"/>
              <a:gd name="connsiteY2" fmla="*/ 2834640 h 2834640"/>
              <a:gd name="connsiteX3" fmla="*/ 0 w 2834640"/>
              <a:gd name="connsiteY3" fmla="*/ 1417320 h 2834640"/>
              <a:gd name="connsiteX4" fmla="*/ 1417320 w 2834640"/>
              <a:gd name="connsiteY4" fmla="*/ 0 h 283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640" h="2834640">
                <a:moveTo>
                  <a:pt x="1417320" y="0"/>
                </a:moveTo>
                <a:cubicBezTo>
                  <a:pt x="2200084" y="0"/>
                  <a:pt x="2834640" y="634556"/>
                  <a:pt x="2834640" y="1417320"/>
                </a:cubicBezTo>
                <a:cubicBezTo>
                  <a:pt x="2834640" y="2200084"/>
                  <a:pt x="2200084" y="2834640"/>
                  <a:pt x="1417320" y="2834640"/>
                </a:cubicBezTo>
                <a:cubicBezTo>
                  <a:pt x="634556" y="2834640"/>
                  <a:pt x="0" y="2200084"/>
                  <a:pt x="0" y="1417320"/>
                </a:cubicBezTo>
                <a:cubicBezTo>
                  <a:pt x="0" y="634556"/>
                  <a:pt x="634556" y="0"/>
                  <a:pt x="1417320" y="0"/>
                </a:cubicBezTo>
                <a:close/>
              </a:path>
            </a:pathLst>
          </a:custGeom>
        </p:spPr>
      </p:pic>
      <p:pic>
        <p:nvPicPr>
          <p:cNvPr id="5" name="Grafik 4">
            <a:extLst>
              <a:ext uri="{FF2B5EF4-FFF2-40B4-BE49-F238E27FC236}">
                <a16:creationId xmlns:a16="http://schemas.microsoft.com/office/drawing/2014/main" id="{805B5418-08BB-468A-BFE4-C016DE36FA15}"/>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4820" r="15582" b="4"/>
          <a:stretch/>
        </p:blipFill>
        <p:spPr>
          <a:xfrm>
            <a:off x="8278624" y="2"/>
            <a:ext cx="3913376" cy="3281569"/>
          </a:xfrm>
          <a:custGeom>
            <a:avLst/>
            <a:gdLst>
              <a:gd name="connsiteX0" fmla="*/ 267865 w 3913376"/>
              <a:gd name="connsiteY0" fmla="*/ 0 h 3281569"/>
              <a:gd name="connsiteX1" fmla="*/ 3913376 w 3913376"/>
              <a:gd name="connsiteY1" fmla="*/ 0 h 3281569"/>
              <a:gd name="connsiteX2" fmla="*/ 3913376 w 3913376"/>
              <a:gd name="connsiteY2" fmla="*/ 2499938 h 3281569"/>
              <a:gd name="connsiteX3" fmla="*/ 3794714 w 3913376"/>
              <a:gd name="connsiteY3" fmla="*/ 2630499 h 3281569"/>
              <a:gd name="connsiteX4" fmla="*/ 2222892 w 3913376"/>
              <a:gd name="connsiteY4" fmla="*/ 3281569 h 3281569"/>
              <a:gd name="connsiteX5" fmla="*/ 0 w 3913376"/>
              <a:gd name="connsiteY5" fmla="*/ 1058677 h 3281569"/>
              <a:gd name="connsiteX6" fmla="*/ 174686 w 3913376"/>
              <a:gd name="connsiteY6" fmla="*/ 193427 h 328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p:spPr>
      </p:pic>
      <p:sp>
        <p:nvSpPr>
          <p:cNvPr id="24" name="Freeform: Shape 23">
            <a:extLst>
              <a:ext uri="{FF2B5EF4-FFF2-40B4-BE49-F238E27FC236}">
                <a16:creationId xmlns:a16="http://schemas.microsoft.com/office/drawing/2014/main" id="{C8F10CB3-3B5E-4C7A-98CF-B87454DD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8370" y="3966828"/>
            <a:ext cx="3339958" cy="2891173"/>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2" name="Grafik 11">
            <a:extLst>
              <a:ext uri="{FF2B5EF4-FFF2-40B4-BE49-F238E27FC236}">
                <a16:creationId xmlns:a16="http://schemas.microsoft.com/office/drawing/2014/main" id="{085C7DBF-C235-4D66-8EB3-CA474D1550FE}"/>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r="12552" b="-2"/>
          <a:stretch/>
        </p:blipFill>
        <p:spPr>
          <a:xfrm>
            <a:off x="9009416" y="4131546"/>
            <a:ext cx="3178912" cy="2726454"/>
          </a:xfrm>
          <a:custGeom>
            <a:avLst/>
            <a:gdLst>
              <a:gd name="connsiteX0" fmla="*/ 1837818 w 3178912"/>
              <a:gd name="connsiteY0" fmla="*/ 0 h 2726454"/>
              <a:gd name="connsiteX1" fmla="*/ 3137352 w 3178912"/>
              <a:gd name="connsiteY1" fmla="*/ 538285 h 2726454"/>
              <a:gd name="connsiteX2" fmla="*/ 3178912 w 3178912"/>
              <a:gd name="connsiteY2" fmla="*/ 584013 h 2726454"/>
              <a:gd name="connsiteX3" fmla="*/ 3178912 w 3178912"/>
              <a:gd name="connsiteY3" fmla="*/ 2726454 h 2726454"/>
              <a:gd name="connsiteX4" fmla="*/ 229483 w 3178912"/>
              <a:gd name="connsiteY4" fmla="*/ 2726454 h 2726454"/>
              <a:gd name="connsiteX5" fmla="*/ 221815 w 3178912"/>
              <a:gd name="connsiteY5" fmla="*/ 2713832 h 2726454"/>
              <a:gd name="connsiteX6" fmla="*/ 0 w 3178912"/>
              <a:gd name="connsiteY6" fmla="*/ 1837818 h 2726454"/>
              <a:gd name="connsiteX7" fmla="*/ 1837818 w 3178912"/>
              <a:gd name="connsiteY7" fmla="*/ 0 h 272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p:spPr>
      </p:pic>
      <p:sp>
        <p:nvSpPr>
          <p:cNvPr id="6" name="Textfeld 5">
            <a:extLst>
              <a:ext uri="{FF2B5EF4-FFF2-40B4-BE49-F238E27FC236}">
                <a16:creationId xmlns:a16="http://schemas.microsoft.com/office/drawing/2014/main" id="{6C790467-2140-46AF-9A6E-DD9296A1ECB1}"/>
              </a:ext>
            </a:extLst>
          </p:cNvPr>
          <p:cNvSpPr txBox="1"/>
          <p:nvPr/>
        </p:nvSpPr>
        <p:spPr>
          <a:xfrm>
            <a:off x="9546725" y="6870700"/>
            <a:ext cx="2645275"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7" tooltip="https://lt.wikipedia.org/wiki/Vaizdas:Abu_Simbel_Egypt_1.jpg">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10" tooltip="https://creativecommons.org/licenses/by-sa/3.0/">
                  <a:extLst>
                    <a:ext uri="{A12FA001-AC4F-418D-AE19-62706E023703}">
                      <ahyp:hlinkClr xmlns:ahyp="http://schemas.microsoft.com/office/drawing/2018/hyperlinkcolor" val="tx"/>
                    </a:ext>
                  </a:extLst>
                </a:hlinkClick>
              </a:rPr>
              <a:t>CC BY-SA</a:t>
            </a:r>
            <a:endParaRPr lang="de-CH" sz="700">
              <a:solidFill>
                <a:srgbClr val="FFFFFF"/>
              </a:solidFill>
            </a:endParaRPr>
          </a:p>
        </p:txBody>
      </p:sp>
      <p:sp>
        <p:nvSpPr>
          <p:cNvPr id="13" name="Textfeld 12">
            <a:extLst>
              <a:ext uri="{FF2B5EF4-FFF2-40B4-BE49-F238E27FC236}">
                <a16:creationId xmlns:a16="http://schemas.microsoft.com/office/drawing/2014/main" id="{8252AB14-3516-48EE-808B-9751FD12D835}"/>
              </a:ext>
            </a:extLst>
          </p:cNvPr>
          <p:cNvSpPr txBox="1"/>
          <p:nvPr/>
        </p:nvSpPr>
        <p:spPr>
          <a:xfrm>
            <a:off x="6755700" y="6870700"/>
            <a:ext cx="2778325"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9" tooltip="https://www.iha.com.de/ferienwohnungen-haus-agypten/2MJ/">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11" tooltip="https://creativecommons.org/licenses/by-nc-sa/3.0/">
                  <a:extLst>
                    <a:ext uri="{A12FA001-AC4F-418D-AE19-62706E023703}">
                      <ahyp:hlinkClr xmlns:ahyp="http://schemas.microsoft.com/office/drawing/2018/hyperlinkcolor" val="tx"/>
                    </a:ext>
                  </a:extLst>
                </a:hlinkClick>
              </a:rPr>
              <a:t>CC BY-SA-NC</a:t>
            </a:r>
            <a:endParaRPr lang="de-CH" sz="700">
              <a:solidFill>
                <a:srgbClr val="FFFFFF"/>
              </a:solidFill>
            </a:endParaRPr>
          </a:p>
        </p:txBody>
      </p:sp>
    </p:spTree>
    <p:extLst>
      <p:ext uri="{BB962C8B-B14F-4D97-AF65-F5344CB8AC3E}">
        <p14:creationId xmlns:p14="http://schemas.microsoft.com/office/powerpoint/2010/main" val="34543895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65A000-71E9-4860-8C1E-3AC78C70B284}"/>
              </a:ext>
            </a:extLst>
          </p:cNvPr>
          <p:cNvSpPr>
            <a:spLocks noGrp="1"/>
          </p:cNvSpPr>
          <p:nvPr>
            <p:ph type="title"/>
          </p:nvPr>
        </p:nvSpPr>
        <p:spPr>
          <a:xfrm>
            <a:off x="6230271" y="3794336"/>
            <a:ext cx="5242259" cy="1922251"/>
          </a:xfrm>
        </p:spPr>
        <p:txBody>
          <a:bodyPr vert="horz" lIns="91440" tIns="45720" rIns="91440" bIns="45720" rtlCol="0" anchor="t">
            <a:normAutofit/>
          </a:bodyPr>
          <a:lstStyle/>
          <a:p>
            <a:r>
              <a:rPr lang="en-US" sz="5400" u="sng" kern="1200" dirty="0" err="1">
                <a:solidFill>
                  <a:srgbClr val="FFFF00"/>
                </a:solidFill>
                <a:latin typeface="+mj-lt"/>
                <a:ea typeface="+mj-ea"/>
                <a:cs typeface="+mj-cs"/>
              </a:rPr>
              <a:t>Ägypten</a:t>
            </a:r>
            <a:r>
              <a:rPr lang="en-US" sz="5400" u="sng" kern="1200" dirty="0">
                <a:solidFill>
                  <a:srgbClr val="FFFF00"/>
                </a:solidFill>
                <a:latin typeface="+mj-lt"/>
                <a:ea typeface="+mj-ea"/>
                <a:cs typeface="+mj-cs"/>
              </a:rPr>
              <a:t> </a:t>
            </a:r>
            <a:br>
              <a:rPr lang="en-US" sz="4800" u="sng" kern="1200" dirty="0">
                <a:solidFill>
                  <a:srgbClr val="FFFF00"/>
                </a:solidFill>
                <a:latin typeface="+mj-lt"/>
                <a:ea typeface="+mj-ea"/>
                <a:cs typeface="+mj-cs"/>
              </a:rPr>
            </a:br>
            <a:r>
              <a:rPr lang="en-US" sz="2400" kern="1200" dirty="0">
                <a:solidFill>
                  <a:srgbClr val="FFFF00"/>
                </a:solidFill>
                <a:latin typeface="+mj-lt"/>
                <a:ea typeface="+mj-ea"/>
                <a:cs typeface="+mj-cs"/>
              </a:rPr>
              <a:t>(</a:t>
            </a:r>
            <a:r>
              <a:rPr lang="en-US" sz="2400" kern="1200" dirty="0" err="1">
                <a:solidFill>
                  <a:srgbClr val="FFFF00"/>
                </a:solidFill>
                <a:latin typeface="+mj-lt"/>
                <a:ea typeface="+mj-ea"/>
                <a:cs typeface="+mj-cs"/>
              </a:rPr>
              <a:t>Über</a:t>
            </a:r>
            <a:r>
              <a:rPr lang="en-US" sz="2400" kern="1200" dirty="0">
                <a:solidFill>
                  <a:srgbClr val="FFFF00"/>
                </a:solidFill>
                <a:latin typeface="+mj-lt"/>
                <a:ea typeface="+mj-ea"/>
                <a:cs typeface="+mj-cs"/>
              </a:rPr>
              <a:t> das Land </a:t>
            </a:r>
            <a:r>
              <a:rPr lang="en-US" sz="2400" kern="1200" dirty="0" err="1">
                <a:solidFill>
                  <a:srgbClr val="FFFF00"/>
                </a:solidFill>
                <a:latin typeface="+mj-lt"/>
                <a:ea typeface="+mj-ea"/>
                <a:cs typeface="+mj-cs"/>
              </a:rPr>
              <a:t>selbst</a:t>
            </a:r>
            <a:r>
              <a:rPr lang="en-US" sz="2400" kern="1200" dirty="0">
                <a:solidFill>
                  <a:srgbClr val="FFFF00"/>
                </a:solidFill>
                <a:latin typeface="+mj-lt"/>
                <a:ea typeface="+mj-ea"/>
                <a:cs typeface="+mj-cs"/>
              </a:rPr>
              <a:t>)</a:t>
            </a:r>
          </a:p>
        </p:txBody>
      </p:sp>
      <p:sp>
        <p:nvSpPr>
          <p:cNvPr id="23" name="Freeform: Shape 22">
            <a:extLst>
              <a:ext uri="{FF2B5EF4-FFF2-40B4-BE49-F238E27FC236}">
                <a16:creationId xmlns:a16="http://schemas.microsoft.com/office/drawing/2014/main" id="{60B21A5C-062F-46C2-8389-53D40F46AA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83466"/>
            <a:ext cx="5549037" cy="6374535"/>
          </a:xfrm>
          <a:custGeom>
            <a:avLst/>
            <a:gdLst>
              <a:gd name="connsiteX0" fmla="*/ 2203019 w 5549037"/>
              <a:gd name="connsiteY0" fmla="*/ 0 h 6374535"/>
              <a:gd name="connsiteX1" fmla="*/ 5549037 w 5549037"/>
              <a:gd name="connsiteY1" fmla="*/ 3346018 h 6374535"/>
              <a:gd name="connsiteX2" fmla="*/ 3797930 w 5549037"/>
              <a:gd name="connsiteY2" fmla="*/ 6288190 h 6374535"/>
              <a:gd name="connsiteX3" fmla="*/ 3618689 w 5549037"/>
              <a:gd name="connsiteY3" fmla="*/ 6374535 h 6374535"/>
              <a:gd name="connsiteX4" fmla="*/ 779546 w 5549037"/>
              <a:gd name="connsiteY4" fmla="*/ 6374535 h 6374535"/>
              <a:gd name="connsiteX5" fmla="*/ 537516 w 5549037"/>
              <a:gd name="connsiteY5" fmla="*/ 6248727 h 6374535"/>
              <a:gd name="connsiteX6" fmla="*/ 74641 w 5549037"/>
              <a:gd name="connsiteY6" fmla="*/ 5927968 h 6374535"/>
              <a:gd name="connsiteX7" fmla="*/ 0 w 5549037"/>
              <a:gd name="connsiteY7" fmla="*/ 5860130 h 6374535"/>
              <a:gd name="connsiteX8" fmla="*/ 0 w 5549037"/>
              <a:gd name="connsiteY8" fmla="*/ 831906 h 6374535"/>
              <a:gd name="connsiteX9" fmla="*/ 74641 w 5549037"/>
              <a:gd name="connsiteY9" fmla="*/ 764068 h 6374535"/>
              <a:gd name="connsiteX10" fmla="*/ 2203019 w 5549037"/>
              <a:gd name="connsiteY10" fmla="*/ 0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49037" h="6374535">
                <a:moveTo>
                  <a:pt x="2203019" y="0"/>
                </a:moveTo>
                <a:cubicBezTo>
                  <a:pt x="4050974" y="0"/>
                  <a:pt x="5549037" y="1498063"/>
                  <a:pt x="5549037" y="3346018"/>
                </a:cubicBezTo>
                <a:cubicBezTo>
                  <a:pt x="5549037" y="4616487"/>
                  <a:pt x="4840968" y="5721578"/>
                  <a:pt x="3797930" y="6288190"/>
                </a:cubicBezTo>
                <a:lnTo>
                  <a:pt x="3618689" y="6374535"/>
                </a:lnTo>
                <a:lnTo>
                  <a:pt x="779546" y="6374535"/>
                </a:lnTo>
                <a:lnTo>
                  <a:pt x="537516" y="6248727"/>
                </a:lnTo>
                <a:cubicBezTo>
                  <a:pt x="374031" y="6154721"/>
                  <a:pt x="219238" y="6047301"/>
                  <a:pt x="74641" y="5927968"/>
                </a:cubicBezTo>
                <a:lnTo>
                  <a:pt x="0" y="5860130"/>
                </a:lnTo>
                <a:lnTo>
                  <a:pt x="0" y="831906"/>
                </a:lnTo>
                <a:lnTo>
                  <a:pt x="74641" y="764068"/>
                </a:lnTo>
                <a:cubicBezTo>
                  <a:pt x="653030" y="286739"/>
                  <a:pt x="1394539" y="0"/>
                  <a:pt x="2203019"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fik 7">
            <a:extLst>
              <a:ext uri="{FF2B5EF4-FFF2-40B4-BE49-F238E27FC236}">
                <a16:creationId xmlns:a16="http://schemas.microsoft.com/office/drawing/2014/main" id="{3DE3FF99-0E21-49E5-A5DD-7C2FE41F3B8C}"/>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3924" r="3" b="3"/>
          <a:stretch/>
        </p:blipFill>
        <p:spPr>
          <a:xfrm>
            <a:off x="1" y="647373"/>
            <a:ext cx="5385130" cy="6210629"/>
          </a:xfrm>
          <a:custGeom>
            <a:avLst/>
            <a:gdLst>
              <a:gd name="connsiteX0" fmla="*/ 2203018 w 5385130"/>
              <a:gd name="connsiteY0" fmla="*/ 0 h 6210629"/>
              <a:gd name="connsiteX1" fmla="*/ 5385130 w 5385130"/>
              <a:gd name="connsiteY1" fmla="*/ 3182112 h 6210629"/>
              <a:gd name="connsiteX2" fmla="*/ 3441640 w 5385130"/>
              <a:gd name="connsiteY2" fmla="*/ 6114158 h 6210629"/>
              <a:gd name="connsiteX3" fmla="*/ 3178061 w 5385130"/>
              <a:gd name="connsiteY3" fmla="*/ 6210629 h 6210629"/>
              <a:gd name="connsiteX4" fmla="*/ 1233206 w 5385130"/>
              <a:gd name="connsiteY4" fmla="*/ 6210629 h 6210629"/>
              <a:gd name="connsiteX5" fmla="*/ 1108901 w 5385130"/>
              <a:gd name="connsiteY5" fmla="*/ 6171135 h 6210629"/>
              <a:gd name="connsiteX6" fmla="*/ 178899 w 5385130"/>
              <a:gd name="connsiteY6" fmla="*/ 5637585 h 6210629"/>
              <a:gd name="connsiteX7" fmla="*/ 0 w 5385130"/>
              <a:gd name="connsiteY7" fmla="*/ 5474990 h 6210629"/>
              <a:gd name="connsiteX8" fmla="*/ 0 w 5385130"/>
              <a:gd name="connsiteY8" fmla="*/ 889234 h 6210629"/>
              <a:gd name="connsiteX9" fmla="*/ 178899 w 5385130"/>
              <a:gd name="connsiteY9" fmla="*/ 726640 h 6210629"/>
              <a:gd name="connsiteX10" fmla="*/ 2203018 w 5385130"/>
              <a:gd name="connsiteY10" fmla="*/ 0 h 621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85130" h="6210629">
                <a:moveTo>
                  <a:pt x="2203018" y="0"/>
                </a:moveTo>
                <a:cubicBezTo>
                  <a:pt x="3960450" y="0"/>
                  <a:pt x="5385130" y="1424680"/>
                  <a:pt x="5385130" y="3182112"/>
                </a:cubicBezTo>
                <a:cubicBezTo>
                  <a:pt x="5385130" y="4500186"/>
                  <a:pt x="4583748" y="5631087"/>
                  <a:pt x="3441640" y="6114158"/>
                </a:cubicBezTo>
                <a:lnTo>
                  <a:pt x="3178061" y="6210629"/>
                </a:lnTo>
                <a:lnTo>
                  <a:pt x="1233206" y="6210629"/>
                </a:lnTo>
                <a:lnTo>
                  <a:pt x="1108901" y="6171135"/>
                </a:lnTo>
                <a:cubicBezTo>
                  <a:pt x="767738" y="6046219"/>
                  <a:pt x="453928" y="5864559"/>
                  <a:pt x="178899" y="5637585"/>
                </a:cubicBezTo>
                <a:lnTo>
                  <a:pt x="0" y="5474990"/>
                </a:lnTo>
                <a:lnTo>
                  <a:pt x="0" y="889234"/>
                </a:lnTo>
                <a:lnTo>
                  <a:pt x="178899" y="726640"/>
                </a:lnTo>
                <a:cubicBezTo>
                  <a:pt x="728956" y="272693"/>
                  <a:pt x="1434142" y="0"/>
                  <a:pt x="2203018" y="0"/>
                </a:cubicBezTo>
                <a:close/>
              </a:path>
            </a:pathLst>
          </a:custGeom>
        </p:spPr>
      </p:pic>
      <p:sp>
        <p:nvSpPr>
          <p:cNvPr id="25" name="Freeform: Shape 24">
            <a:extLst>
              <a:ext uri="{FF2B5EF4-FFF2-40B4-BE49-F238E27FC236}">
                <a16:creationId xmlns:a16="http://schemas.microsoft.com/office/drawing/2014/main" id="{8A177BCC-4208-4795-8572-4D623BA1E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33763" y="1"/>
            <a:ext cx="4480560" cy="2513993"/>
          </a:xfrm>
          <a:custGeom>
            <a:avLst/>
            <a:gdLst>
              <a:gd name="connsiteX0" fmla="*/ 18382 w 4480560"/>
              <a:gd name="connsiteY0" fmla="*/ 0 h 2513993"/>
              <a:gd name="connsiteX1" fmla="*/ 4462178 w 4480560"/>
              <a:gd name="connsiteY1" fmla="*/ 0 h 2513993"/>
              <a:gd name="connsiteX2" fmla="*/ 4468994 w 4480560"/>
              <a:gd name="connsiteY2" fmla="*/ 44657 h 2513993"/>
              <a:gd name="connsiteX3" fmla="*/ 4480560 w 4480560"/>
              <a:gd name="connsiteY3" fmla="*/ 273713 h 2513993"/>
              <a:gd name="connsiteX4" fmla="*/ 2240280 w 4480560"/>
              <a:gd name="connsiteY4" fmla="*/ 2513993 h 2513993"/>
              <a:gd name="connsiteX5" fmla="*/ 0 w 4480560"/>
              <a:gd name="connsiteY5" fmla="*/ 273713 h 2513993"/>
              <a:gd name="connsiteX6" fmla="*/ 11567 w 4480560"/>
              <a:gd name="connsiteY6" fmla="*/ 44657 h 251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0560" h="2513993">
                <a:moveTo>
                  <a:pt x="18382" y="0"/>
                </a:moveTo>
                <a:lnTo>
                  <a:pt x="4462178" y="0"/>
                </a:lnTo>
                <a:lnTo>
                  <a:pt x="4468994" y="44657"/>
                </a:lnTo>
                <a:cubicBezTo>
                  <a:pt x="4476642" y="119969"/>
                  <a:pt x="4480560" y="196384"/>
                  <a:pt x="4480560" y="273713"/>
                </a:cubicBezTo>
                <a:cubicBezTo>
                  <a:pt x="4480560" y="1510985"/>
                  <a:pt x="3477552" y="2513993"/>
                  <a:pt x="2240280" y="2513993"/>
                </a:cubicBezTo>
                <a:cubicBezTo>
                  <a:pt x="1003008" y="2513993"/>
                  <a:pt x="0" y="1510985"/>
                  <a:pt x="0" y="273713"/>
                </a:cubicBezTo>
                <a:cubicBezTo>
                  <a:pt x="0" y="196384"/>
                  <a:pt x="3918" y="119969"/>
                  <a:pt x="11567" y="4465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Inhaltsplatzhalter 4">
            <a:extLst>
              <a:ext uri="{FF2B5EF4-FFF2-40B4-BE49-F238E27FC236}">
                <a16:creationId xmlns:a16="http://schemas.microsoft.com/office/drawing/2014/main" id="{49CEAD6B-41A2-4C58-8CBB-3AF610FC515B}"/>
              </a:ext>
            </a:extLst>
          </p:cNvPr>
          <p:cNvPicPr>
            <a:picLocks noGrp="1" noChangeAspect="1"/>
          </p:cNvPicPr>
          <p:nvPr>
            <p:ph idx="1"/>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t="11056" r="3" b="4226"/>
          <a:stretch/>
        </p:blipFill>
        <p:spPr>
          <a:xfrm>
            <a:off x="5398355" y="1"/>
            <a:ext cx="4151376" cy="2349401"/>
          </a:xfrm>
          <a:custGeom>
            <a:avLst/>
            <a:gdLst>
              <a:gd name="connsiteX0" fmla="*/ 20101 w 4151376"/>
              <a:gd name="connsiteY0" fmla="*/ 0 h 2349401"/>
              <a:gd name="connsiteX1" fmla="*/ 4131276 w 4151376"/>
              <a:gd name="connsiteY1" fmla="*/ 0 h 2349401"/>
              <a:gd name="connsiteX2" fmla="*/ 4140659 w 4151376"/>
              <a:gd name="connsiteY2" fmla="*/ 61486 h 2349401"/>
              <a:gd name="connsiteX3" fmla="*/ 4151376 w 4151376"/>
              <a:gd name="connsiteY3" fmla="*/ 273713 h 2349401"/>
              <a:gd name="connsiteX4" fmla="*/ 2075688 w 4151376"/>
              <a:gd name="connsiteY4" fmla="*/ 2349401 h 2349401"/>
              <a:gd name="connsiteX5" fmla="*/ 0 w 4151376"/>
              <a:gd name="connsiteY5" fmla="*/ 273713 h 2349401"/>
              <a:gd name="connsiteX6" fmla="*/ 10717 w 4151376"/>
              <a:gd name="connsiteY6" fmla="*/ 61486 h 23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1376" h="2349401">
                <a:moveTo>
                  <a:pt x="20101" y="0"/>
                </a:moveTo>
                <a:lnTo>
                  <a:pt x="4131276" y="0"/>
                </a:lnTo>
                <a:lnTo>
                  <a:pt x="4140659" y="61486"/>
                </a:lnTo>
                <a:cubicBezTo>
                  <a:pt x="4147746" y="131265"/>
                  <a:pt x="4151376" y="202065"/>
                  <a:pt x="4151376" y="273713"/>
                </a:cubicBezTo>
                <a:cubicBezTo>
                  <a:pt x="4151376" y="1420084"/>
                  <a:pt x="3222059" y="2349401"/>
                  <a:pt x="2075688" y="2349401"/>
                </a:cubicBezTo>
                <a:cubicBezTo>
                  <a:pt x="929317" y="2349401"/>
                  <a:pt x="0" y="1420084"/>
                  <a:pt x="0" y="273713"/>
                </a:cubicBezTo>
                <a:cubicBezTo>
                  <a:pt x="0" y="202065"/>
                  <a:pt x="3630" y="131265"/>
                  <a:pt x="10717" y="61486"/>
                </a:cubicBezTo>
                <a:close/>
              </a:path>
            </a:pathLst>
          </a:custGeom>
        </p:spPr>
      </p:pic>
      <p:sp>
        <p:nvSpPr>
          <p:cNvPr id="6" name="Textfeld 5">
            <a:extLst>
              <a:ext uri="{FF2B5EF4-FFF2-40B4-BE49-F238E27FC236}">
                <a16:creationId xmlns:a16="http://schemas.microsoft.com/office/drawing/2014/main" id="{B7B19214-4136-4DAF-8309-78899AA5381D}"/>
              </a:ext>
            </a:extLst>
          </p:cNvPr>
          <p:cNvSpPr txBox="1"/>
          <p:nvPr/>
        </p:nvSpPr>
        <p:spPr>
          <a:xfrm>
            <a:off x="9546724" y="6870700"/>
            <a:ext cx="2645276"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5" tooltip="https://de.wiktionary.org/wiki/%C3%84gypten">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6" tooltip="https://creativecommons.org/licenses/by-sa/3.0/">
                  <a:extLst>
                    <a:ext uri="{A12FA001-AC4F-418D-AE19-62706E023703}">
                      <ahyp:hlinkClr xmlns:ahyp="http://schemas.microsoft.com/office/drawing/2018/hyperlinkcolor" val="tx"/>
                    </a:ext>
                  </a:extLst>
                </a:hlinkClick>
              </a:rPr>
              <a:t>CC BY-SA</a:t>
            </a:r>
            <a:endParaRPr lang="de-CH" sz="700">
              <a:solidFill>
                <a:srgbClr val="FFFFFF"/>
              </a:solidFill>
            </a:endParaRPr>
          </a:p>
        </p:txBody>
      </p:sp>
      <p:sp>
        <p:nvSpPr>
          <p:cNvPr id="9" name="Textfeld 8">
            <a:extLst>
              <a:ext uri="{FF2B5EF4-FFF2-40B4-BE49-F238E27FC236}">
                <a16:creationId xmlns:a16="http://schemas.microsoft.com/office/drawing/2014/main" id="{D936612B-4E01-419B-9DEA-7E52D15D2C78}"/>
              </a:ext>
            </a:extLst>
          </p:cNvPr>
          <p:cNvSpPr txBox="1"/>
          <p:nvPr/>
        </p:nvSpPr>
        <p:spPr>
          <a:xfrm>
            <a:off x="6755699" y="6870700"/>
            <a:ext cx="2778325"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7" tooltip="http://ichnunwieder.blogspot.com/2013/08/update-agypten.html">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8" tooltip="https://creativecommons.org/licenses/by-nc-sa/3.0/">
                  <a:extLst>
                    <a:ext uri="{A12FA001-AC4F-418D-AE19-62706E023703}">
                      <ahyp:hlinkClr xmlns:ahyp="http://schemas.microsoft.com/office/drawing/2018/hyperlinkcolor" val="tx"/>
                    </a:ext>
                  </a:extLst>
                </a:hlinkClick>
              </a:rPr>
              <a:t>CC BY-SA-NC</a:t>
            </a:r>
            <a:endParaRPr lang="de-CH" sz="700">
              <a:solidFill>
                <a:srgbClr val="FFFFFF"/>
              </a:solidFill>
            </a:endParaRPr>
          </a:p>
        </p:txBody>
      </p:sp>
      <p:sp>
        <p:nvSpPr>
          <p:cNvPr id="10" name="Textfeld 9">
            <a:extLst>
              <a:ext uri="{FF2B5EF4-FFF2-40B4-BE49-F238E27FC236}">
                <a16:creationId xmlns:a16="http://schemas.microsoft.com/office/drawing/2014/main" id="{920EB416-616A-49AF-BCAB-DC2ED10293F0}"/>
              </a:ext>
            </a:extLst>
          </p:cNvPr>
          <p:cNvSpPr txBox="1"/>
          <p:nvPr/>
        </p:nvSpPr>
        <p:spPr>
          <a:xfrm>
            <a:off x="3945438" y="6870700"/>
            <a:ext cx="2797561"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3" tooltip="https://www.bpb.de/internationales/afrika/arabischer-fruehling/52392/aegypten">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9" tooltip="https://creativecommons.org/licenses/by-nc-nd/3.0/">
                  <a:extLst>
                    <a:ext uri="{A12FA001-AC4F-418D-AE19-62706E023703}">
                      <ahyp:hlinkClr xmlns:ahyp="http://schemas.microsoft.com/office/drawing/2018/hyperlinkcolor" val="tx"/>
                    </a:ext>
                  </a:extLst>
                </a:hlinkClick>
              </a:rPr>
              <a:t>CC BY-NC-ND</a:t>
            </a:r>
            <a:endParaRPr lang="de-CH" sz="700">
              <a:solidFill>
                <a:srgbClr val="FFFFFF"/>
              </a:solidFill>
            </a:endParaRPr>
          </a:p>
        </p:txBody>
      </p:sp>
    </p:spTree>
    <p:extLst>
      <p:ext uri="{BB962C8B-B14F-4D97-AF65-F5344CB8AC3E}">
        <p14:creationId xmlns:p14="http://schemas.microsoft.com/office/powerpoint/2010/main" val="1761078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CBDD68F1-DCCB-4EC7-9F52-B5113CB4A371}"/>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b="1" kern="1200" dirty="0">
                <a:solidFill>
                  <a:srgbClr val="FFFF00"/>
                </a:solidFill>
                <a:latin typeface="+mj-lt"/>
                <a:ea typeface="+mj-ea"/>
                <a:cs typeface="+mj-cs"/>
              </a:rPr>
              <a:t>Der </a:t>
            </a:r>
            <a:r>
              <a:rPr lang="en-US" sz="4800" b="1" kern="1200" dirty="0" err="1">
                <a:solidFill>
                  <a:srgbClr val="FFFF00"/>
                </a:solidFill>
                <a:latin typeface="+mj-lt"/>
                <a:ea typeface="+mj-ea"/>
                <a:cs typeface="+mj-cs"/>
              </a:rPr>
              <a:t>Beginn</a:t>
            </a:r>
            <a:endParaRPr lang="en-US" sz="4800" b="1" kern="1200" dirty="0">
              <a:solidFill>
                <a:srgbClr val="FFFF00"/>
              </a:solidFill>
              <a:latin typeface="+mj-lt"/>
              <a:ea typeface="+mj-ea"/>
              <a:cs typeface="+mj-cs"/>
            </a:endParaRPr>
          </a:p>
        </p:txBody>
      </p:sp>
      <p:sp>
        <p:nvSpPr>
          <p:cNvPr id="3" name="Inhaltsplatzhalter 2">
            <a:extLst>
              <a:ext uri="{FF2B5EF4-FFF2-40B4-BE49-F238E27FC236}">
                <a16:creationId xmlns:a16="http://schemas.microsoft.com/office/drawing/2014/main" id="{39E5C551-90FD-4268-BF1D-34700EA458EE}"/>
              </a:ext>
            </a:extLst>
          </p:cNvPr>
          <p:cNvSpPr>
            <a:spLocks noGrp="1"/>
          </p:cNvSpPr>
          <p:nvPr>
            <p:ph idx="1"/>
          </p:nvPr>
        </p:nvSpPr>
        <p:spPr>
          <a:xfrm>
            <a:off x="674237" y="4170501"/>
            <a:ext cx="3657600" cy="1525597"/>
          </a:xfrm>
        </p:spPr>
        <p:txBody>
          <a:bodyPr vert="horz" lIns="91440" tIns="45720" rIns="91440" bIns="45720" rtlCol="0">
            <a:normAutofit/>
          </a:bodyPr>
          <a:lstStyle/>
          <a:p>
            <a:pPr marL="0" indent="0" algn="ctr">
              <a:buNone/>
            </a:pPr>
            <a:r>
              <a:rPr lang="en-US" sz="2000" kern="1200" dirty="0" err="1">
                <a:solidFill>
                  <a:srgbClr val="FFFF00"/>
                </a:solidFill>
                <a:latin typeface="+mn-lt"/>
                <a:ea typeface="+mn-ea"/>
                <a:cs typeface="+mn-cs"/>
              </a:rPr>
              <a:t>Alles</a:t>
            </a:r>
            <a:r>
              <a:rPr lang="en-US" sz="2000" kern="1200" dirty="0">
                <a:solidFill>
                  <a:srgbClr val="FFFF00"/>
                </a:solidFill>
                <a:latin typeface="+mn-lt"/>
                <a:ea typeface="+mn-ea"/>
                <a:cs typeface="+mn-cs"/>
              </a:rPr>
              <a:t> </a:t>
            </a:r>
            <a:r>
              <a:rPr lang="en-US" sz="2000" kern="1200" dirty="0" err="1">
                <a:solidFill>
                  <a:srgbClr val="FFFF00"/>
                </a:solidFill>
                <a:latin typeface="+mn-lt"/>
                <a:ea typeface="+mn-ea"/>
                <a:cs typeface="+mn-cs"/>
              </a:rPr>
              <a:t>begann</a:t>
            </a:r>
            <a:r>
              <a:rPr lang="en-US" sz="2000" kern="1200" dirty="0">
                <a:solidFill>
                  <a:srgbClr val="FFFF00"/>
                </a:solidFill>
                <a:latin typeface="+mn-lt"/>
                <a:ea typeface="+mn-ea"/>
                <a:cs typeface="+mn-cs"/>
              </a:rPr>
              <a:t> </a:t>
            </a:r>
            <a:r>
              <a:rPr lang="en-US" sz="2000" kern="1200" dirty="0" err="1">
                <a:solidFill>
                  <a:srgbClr val="FFFF00"/>
                </a:solidFill>
                <a:latin typeface="+mn-lt"/>
                <a:ea typeface="+mn-ea"/>
                <a:cs typeface="+mn-cs"/>
              </a:rPr>
              <a:t>vor</a:t>
            </a:r>
            <a:r>
              <a:rPr lang="en-US" sz="2000" kern="1200" dirty="0">
                <a:solidFill>
                  <a:srgbClr val="FFFF00"/>
                </a:solidFill>
                <a:latin typeface="+mn-lt"/>
                <a:ea typeface="+mn-ea"/>
                <a:cs typeface="+mn-cs"/>
              </a:rPr>
              <a:t> </a:t>
            </a:r>
            <a:r>
              <a:rPr lang="en-US" sz="2000" kern="1200" dirty="0" err="1">
                <a:solidFill>
                  <a:srgbClr val="FFFF00"/>
                </a:solidFill>
                <a:latin typeface="+mn-lt"/>
                <a:ea typeface="+mn-ea"/>
                <a:cs typeface="+mn-cs"/>
              </a:rPr>
              <a:t>rund</a:t>
            </a:r>
            <a:r>
              <a:rPr lang="en-US" sz="2000" kern="1200" dirty="0">
                <a:solidFill>
                  <a:srgbClr val="FFFF00"/>
                </a:solidFill>
                <a:latin typeface="+mn-lt"/>
                <a:ea typeface="+mn-ea"/>
                <a:cs typeface="+mn-cs"/>
              </a:rPr>
              <a:t> 6000 Jahren, in der </a:t>
            </a:r>
            <a:r>
              <a:rPr lang="en-US" sz="2000" kern="1200" dirty="0" err="1">
                <a:solidFill>
                  <a:srgbClr val="FFFF00"/>
                </a:solidFill>
                <a:latin typeface="+mn-lt"/>
                <a:ea typeface="+mn-ea"/>
                <a:cs typeface="+mn-cs"/>
              </a:rPr>
              <a:t>Wüste</a:t>
            </a:r>
            <a:r>
              <a:rPr lang="en-US" sz="2000" kern="1200" dirty="0">
                <a:solidFill>
                  <a:srgbClr val="FFFF00"/>
                </a:solidFill>
                <a:latin typeface="+mn-lt"/>
                <a:ea typeface="+mn-ea"/>
                <a:cs typeface="+mn-cs"/>
              </a:rPr>
              <a:t> Sahara…</a:t>
            </a:r>
          </a:p>
        </p:txBody>
      </p:sp>
      <p:cxnSp>
        <p:nvCxnSpPr>
          <p:cNvPr id="13" name="Straight Connector 1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Grafik 4">
            <a:extLst>
              <a:ext uri="{FF2B5EF4-FFF2-40B4-BE49-F238E27FC236}">
                <a16:creationId xmlns:a16="http://schemas.microsoft.com/office/drawing/2014/main" id="{6C9878A9-F8CD-4AFE-9972-B45108B1A6E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153822" y="975392"/>
            <a:ext cx="6553545" cy="4915158"/>
          </a:xfrm>
          <a:prstGeom prst="rect">
            <a:avLst/>
          </a:prstGeom>
        </p:spPr>
      </p:pic>
      <p:sp>
        <p:nvSpPr>
          <p:cNvPr id="6" name="Textfeld 5">
            <a:extLst>
              <a:ext uri="{FF2B5EF4-FFF2-40B4-BE49-F238E27FC236}">
                <a16:creationId xmlns:a16="http://schemas.microsoft.com/office/drawing/2014/main" id="{EB8BD86F-B99F-4F2E-92B1-CD5FDB6274AD}"/>
              </a:ext>
            </a:extLst>
          </p:cNvPr>
          <p:cNvSpPr txBox="1"/>
          <p:nvPr/>
        </p:nvSpPr>
        <p:spPr>
          <a:xfrm>
            <a:off x="9546725" y="6870700"/>
            <a:ext cx="2645275"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3" tooltip="https://commons.wikimedia.org/wiki/File:Marokko_W%C3%BCste_02.JPG">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de-CH" sz="700">
              <a:solidFill>
                <a:srgbClr val="FFFFFF"/>
              </a:solidFill>
            </a:endParaRPr>
          </a:p>
        </p:txBody>
      </p:sp>
    </p:spTree>
    <p:extLst>
      <p:ext uri="{BB962C8B-B14F-4D97-AF65-F5344CB8AC3E}">
        <p14:creationId xmlns:p14="http://schemas.microsoft.com/office/powerpoint/2010/main" val="1027060501"/>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899462-FC16-43B0-966B-FCA263450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654295" y="478232"/>
            <a:ext cx="7034121" cy="5918673"/>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B649AF72-443A-48A3-A492-DEF3ED56B639}"/>
              </a:ext>
            </a:extLst>
          </p:cNvPr>
          <p:cNvSpPr>
            <a:spLocks noGrp="1"/>
          </p:cNvSpPr>
          <p:nvPr>
            <p:ph type="title"/>
          </p:nvPr>
        </p:nvSpPr>
        <p:spPr>
          <a:xfrm>
            <a:off x="5297762" y="1053711"/>
            <a:ext cx="5638994" cy="1424446"/>
          </a:xfrm>
        </p:spPr>
        <p:txBody>
          <a:bodyPr>
            <a:normAutofit/>
          </a:bodyPr>
          <a:lstStyle/>
          <a:p>
            <a:r>
              <a:rPr lang="de-CH" dirty="0">
                <a:solidFill>
                  <a:srgbClr val="FFFF00"/>
                </a:solidFill>
              </a:rPr>
              <a:t>Die 1. Dynastie</a:t>
            </a:r>
          </a:p>
        </p:txBody>
      </p:sp>
      <p:pic>
        <p:nvPicPr>
          <p:cNvPr id="8" name="Grafik 7">
            <a:extLst>
              <a:ext uri="{FF2B5EF4-FFF2-40B4-BE49-F238E27FC236}">
                <a16:creationId xmlns:a16="http://schemas.microsoft.com/office/drawing/2014/main" id="{2304AF54-B639-46BD-AA94-94B58A7EF96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714408" y="478232"/>
            <a:ext cx="1197685" cy="2789902"/>
          </a:xfrm>
          <a:prstGeom prst="rect">
            <a:avLst/>
          </a:prstGeom>
        </p:spPr>
      </p:pic>
      <p:cxnSp>
        <p:nvCxnSpPr>
          <p:cNvPr id="16" name="Straight Connector 15">
            <a:extLst>
              <a:ext uri="{FF2B5EF4-FFF2-40B4-BE49-F238E27FC236}">
                <a16:creationId xmlns:a16="http://schemas.microsoft.com/office/drawing/2014/main" id="{AAFEA932-2DF1-410C-A00A-7A1E7DBF75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30098" y="2639023"/>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pic>
        <p:nvPicPr>
          <p:cNvPr id="5" name="Grafik 4">
            <a:extLst>
              <a:ext uri="{FF2B5EF4-FFF2-40B4-BE49-F238E27FC236}">
                <a16:creationId xmlns:a16="http://schemas.microsoft.com/office/drawing/2014/main" id="{980473AC-0898-45D2-99F1-13BFAF8B2277}"/>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265391" y="3589867"/>
            <a:ext cx="2095720" cy="2788920"/>
          </a:xfrm>
          <a:prstGeom prst="rect">
            <a:avLst/>
          </a:prstGeom>
        </p:spPr>
      </p:pic>
      <p:sp>
        <p:nvSpPr>
          <p:cNvPr id="3" name="Inhaltsplatzhalter 2">
            <a:extLst>
              <a:ext uri="{FF2B5EF4-FFF2-40B4-BE49-F238E27FC236}">
                <a16:creationId xmlns:a16="http://schemas.microsoft.com/office/drawing/2014/main" id="{C626BBE9-9007-4CE2-98F3-DE4EC615EBF3}"/>
              </a:ext>
            </a:extLst>
          </p:cNvPr>
          <p:cNvSpPr>
            <a:spLocks noGrp="1"/>
          </p:cNvSpPr>
          <p:nvPr>
            <p:ph idx="1"/>
          </p:nvPr>
        </p:nvSpPr>
        <p:spPr>
          <a:xfrm>
            <a:off x="5297762" y="2799889"/>
            <a:ext cx="5747187" cy="2987543"/>
          </a:xfrm>
        </p:spPr>
        <p:txBody>
          <a:bodyPr anchor="t">
            <a:normAutofit/>
          </a:bodyPr>
          <a:lstStyle/>
          <a:p>
            <a:r>
              <a:rPr lang="de-CH" sz="2400" dirty="0">
                <a:solidFill>
                  <a:srgbClr val="FFFF00"/>
                </a:solidFill>
              </a:rPr>
              <a:t>Die erste Dynastie ist eine der wichtigsten und auch eine der </a:t>
            </a:r>
            <a:r>
              <a:rPr lang="de-CH" sz="2400" dirty="0" err="1">
                <a:solidFill>
                  <a:srgbClr val="FFFF00"/>
                </a:solidFill>
              </a:rPr>
              <a:t>längtsen</a:t>
            </a:r>
            <a:r>
              <a:rPr lang="de-CH" sz="2400" dirty="0">
                <a:solidFill>
                  <a:srgbClr val="FFFF00"/>
                </a:solidFill>
              </a:rPr>
              <a:t>	 Dynastien.</a:t>
            </a:r>
          </a:p>
          <a:p>
            <a:r>
              <a:rPr lang="de-CH" sz="2400" dirty="0">
                <a:solidFill>
                  <a:srgbClr val="FFFF00"/>
                </a:solidFill>
              </a:rPr>
              <a:t>Die Wiedervereinigung</a:t>
            </a:r>
          </a:p>
          <a:p>
            <a:r>
              <a:rPr lang="de-CH" sz="2400" dirty="0">
                <a:solidFill>
                  <a:srgbClr val="FFFF00"/>
                </a:solidFill>
              </a:rPr>
              <a:t>Die Pharaonen</a:t>
            </a:r>
          </a:p>
        </p:txBody>
      </p:sp>
      <p:sp>
        <p:nvSpPr>
          <p:cNvPr id="6" name="Textfeld 5">
            <a:extLst>
              <a:ext uri="{FF2B5EF4-FFF2-40B4-BE49-F238E27FC236}">
                <a16:creationId xmlns:a16="http://schemas.microsoft.com/office/drawing/2014/main" id="{170216B8-9EF5-4B6C-8120-CD3F5A603DBD}"/>
              </a:ext>
            </a:extLst>
          </p:cNvPr>
          <p:cNvSpPr txBox="1"/>
          <p:nvPr/>
        </p:nvSpPr>
        <p:spPr>
          <a:xfrm>
            <a:off x="9546724" y="6870700"/>
            <a:ext cx="2645276"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5" tooltip="https://en.wikipedia.org/wiki/Pharaoh">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6" tooltip="https://creativecommons.org/licenses/by-sa/3.0/">
                  <a:extLst>
                    <a:ext uri="{A12FA001-AC4F-418D-AE19-62706E023703}">
                      <ahyp:hlinkClr xmlns:ahyp="http://schemas.microsoft.com/office/drawing/2018/hyperlinkcolor" val="tx"/>
                    </a:ext>
                  </a:extLst>
                </a:hlinkClick>
              </a:rPr>
              <a:t>CC BY-SA</a:t>
            </a:r>
            <a:endParaRPr lang="de-CH" sz="700">
              <a:solidFill>
                <a:srgbClr val="FFFFFF"/>
              </a:solidFill>
            </a:endParaRPr>
          </a:p>
        </p:txBody>
      </p:sp>
      <p:sp>
        <p:nvSpPr>
          <p:cNvPr id="9" name="Textfeld 8">
            <a:extLst>
              <a:ext uri="{FF2B5EF4-FFF2-40B4-BE49-F238E27FC236}">
                <a16:creationId xmlns:a16="http://schemas.microsoft.com/office/drawing/2014/main" id="{F08CC8AB-21A3-4E14-91A9-42D8EF381F01}"/>
              </a:ext>
            </a:extLst>
          </p:cNvPr>
          <p:cNvSpPr txBox="1"/>
          <p:nvPr/>
        </p:nvSpPr>
        <p:spPr>
          <a:xfrm>
            <a:off x="6888748" y="6870700"/>
            <a:ext cx="2645276"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7" tooltip="https://fr.vikidia.org/wiki/Attributs_du_pharaon">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6" tooltip="https://creativecommons.org/licenses/by-sa/3.0/">
                  <a:extLst>
                    <a:ext uri="{A12FA001-AC4F-418D-AE19-62706E023703}">
                      <ahyp:hlinkClr xmlns:ahyp="http://schemas.microsoft.com/office/drawing/2018/hyperlinkcolor" val="tx"/>
                    </a:ext>
                  </a:extLst>
                </a:hlinkClick>
              </a:rPr>
              <a:t>CC BY-SA</a:t>
            </a:r>
            <a:endParaRPr lang="de-CH" sz="700">
              <a:solidFill>
                <a:srgbClr val="FFFFFF"/>
              </a:solidFill>
            </a:endParaRPr>
          </a:p>
        </p:txBody>
      </p:sp>
    </p:spTree>
    <p:extLst>
      <p:ext uri="{BB962C8B-B14F-4D97-AF65-F5344CB8AC3E}">
        <p14:creationId xmlns:p14="http://schemas.microsoft.com/office/powerpoint/2010/main" val="3983842726"/>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004216-8FC5-4A73-AAEC-219D4DA7400F}"/>
              </a:ext>
            </a:extLst>
          </p:cNvPr>
          <p:cNvSpPr>
            <a:spLocks noGrp="1"/>
          </p:cNvSpPr>
          <p:nvPr>
            <p:ph type="title"/>
          </p:nvPr>
        </p:nvSpPr>
        <p:spPr>
          <a:xfrm>
            <a:off x="6400800" y="484632"/>
            <a:ext cx="5299586" cy="1609344"/>
          </a:xfrm>
          <a:ln>
            <a:noFill/>
          </a:ln>
        </p:spPr>
        <p:txBody>
          <a:bodyPr>
            <a:normAutofit/>
          </a:bodyPr>
          <a:lstStyle/>
          <a:p>
            <a:r>
              <a:rPr lang="de-CH" sz="4000" u="sng" dirty="0">
                <a:solidFill>
                  <a:srgbClr val="FFFF00"/>
                </a:solidFill>
              </a:rPr>
              <a:t>Die Pyramiden</a:t>
            </a:r>
          </a:p>
        </p:txBody>
      </p:sp>
      <p:pic>
        <p:nvPicPr>
          <p:cNvPr id="11" name="Grafik 10">
            <a:extLst>
              <a:ext uri="{FF2B5EF4-FFF2-40B4-BE49-F238E27FC236}">
                <a16:creationId xmlns:a16="http://schemas.microsoft.com/office/drawing/2014/main" id="{547A3598-022A-4600-A17A-C8C65161BF1C}"/>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4997" r="10794" b="-1"/>
          <a:stretch/>
        </p:blipFill>
        <p:spPr>
          <a:xfrm>
            <a:off x="20" y="-14058"/>
            <a:ext cx="2917436" cy="3407764"/>
          </a:xfrm>
          <a:prstGeom prst="rect">
            <a:avLst/>
          </a:prstGeom>
        </p:spPr>
      </p:pic>
      <p:pic>
        <p:nvPicPr>
          <p:cNvPr id="5" name="Grafik 4">
            <a:extLst>
              <a:ext uri="{FF2B5EF4-FFF2-40B4-BE49-F238E27FC236}">
                <a16:creationId xmlns:a16="http://schemas.microsoft.com/office/drawing/2014/main" id="{26D8AAB1-0B5F-4AC5-9AEE-84F96C5B4A63}"/>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7026" r="18764" b="-2"/>
          <a:stretch/>
        </p:blipFill>
        <p:spPr>
          <a:xfrm>
            <a:off x="3008896" y="-2655"/>
            <a:ext cx="2917457" cy="3407774"/>
          </a:xfrm>
          <a:prstGeom prst="rect">
            <a:avLst/>
          </a:prstGeom>
        </p:spPr>
      </p:pic>
      <p:pic>
        <p:nvPicPr>
          <p:cNvPr id="8" name="Grafik 7">
            <a:extLst>
              <a:ext uri="{FF2B5EF4-FFF2-40B4-BE49-F238E27FC236}">
                <a16:creationId xmlns:a16="http://schemas.microsoft.com/office/drawing/2014/main" id="{BC600E00-4130-4A90-AD16-B048E1BC22B8}"/>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t="3875" r="1" b="9802"/>
          <a:stretch/>
        </p:blipFill>
        <p:spPr>
          <a:xfrm>
            <a:off x="20" y="3494314"/>
            <a:ext cx="5926333" cy="3363686"/>
          </a:xfrm>
          <a:prstGeom prst="rect">
            <a:avLst/>
          </a:prstGeom>
        </p:spPr>
      </p:pic>
      <p:sp>
        <p:nvSpPr>
          <p:cNvPr id="3" name="Inhaltsplatzhalter 2">
            <a:extLst>
              <a:ext uri="{FF2B5EF4-FFF2-40B4-BE49-F238E27FC236}">
                <a16:creationId xmlns:a16="http://schemas.microsoft.com/office/drawing/2014/main" id="{9206AD26-BB14-46C1-A89C-E0AA2E00AC7C}"/>
              </a:ext>
            </a:extLst>
          </p:cNvPr>
          <p:cNvSpPr>
            <a:spLocks noGrp="1"/>
          </p:cNvSpPr>
          <p:nvPr>
            <p:ph idx="1"/>
          </p:nvPr>
        </p:nvSpPr>
        <p:spPr>
          <a:xfrm>
            <a:off x="6400800" y="2121408"/>
            <a:ext cx="5118756" cy="4050792"/>
          </a:xfrm>
        </p:spPr>
        <p:txBody>
          <a:bodyPr>
            <a:normAutofit/>
          </a:bodyPr>
          <a:lstStyle/>
          <a:p>
            <a:pPr marL="0" indent="0">
              <a:buNone/>
            </a:pPr>
            <a:r>
              <a:rPr lang="de-CH" sz="2000" dirty="0">
                <a:solidFill>
                  <a:srgbClr val="FFFF00"/>
                </a:solidFill>
              </a:rPr>
              <a:t>Die riesigen Grabmäler der alten Ägypter</a:t>
            </a:r>
          </a:p>
          <a:p>
            <a:pPr marL="0" indent="0">
              <a:buNone/>
            </a:pPr>
            <a:endParaRPr lang="de-CH" sz="2000" dirty="0">
              <a:solidFill>
                <a:srgbClr val="FFFF00"/>
              </a:solidFill>
            </a:endParaRPr>
          </a:p>
          <a:p>
            <a:r>
              <a:rPr lang="de-CH" sz="2000" dirty="0" err="1">
                <a:solidFill>
                  <a:srgbClr val="FFFF00"/>
                </a:solidFill>
              </a:rPr>
              <a:t>Djosers</a:t>
            </a:r>
            <a:r>
              <a:rPr lang="de-CH" sz="2000" dirty="0">
                <a:solidFill>
                  <a:srgbClr val="FFFF00"/>
                </a:solidFill>
              </a:rPr>
              <a:t> Stufenpyramide</a:t>
            </a:r>
          </a:p>
          <a:p>
            <a:r>
              <a:rPr lang="de-CH" sz="2000" dirty="0">
                <a:solidFill>
                  <a:srgbClr val="FFFF00"/>
                </a:solidFill>
              </a:rPr>
              <a:t>Die Cheops-Pyramide</a:t>
            </a:r>
          </a:p>
          <a:p>
            <a:r>
              <a:rPr lang="de-CH" sz="2000" dirty="0">
                <a:solidFill>
                  <a:srgbClr val="FFFF00"/>
                </a:solidFill>
              </a:rPr>
              <a:t>Die Knickpyramide</a:t>
            </a:r>
          </a:p>
        </p:txBody>
      </p:sp>
      <p:sp>
        <p:nvSpPr>
          <p:cNvPr id="6" name="Textfeld 5">
            <a:extLst>
              <a:ext uri="{FF2B5EF4-FFF2-40B4-BE49-F238E27FC236}">
                <a16:creationId xmlns:a16="http://schemas.microsoft.com/office/drawing/2014/main" id="{D3B7FAE1-E680-48B9-BA2A-9ED73DD0C597}"/>
              </a:ext>
            </a:extLst>
          </p:cNvPr>
          <p:cNvSpPr txBox="1"/>
          <p:nvPr/>
        </p:nvSpPr>
        <p:spPr>
          <a:xfrm>
            <a:off x="9546725" y="6870700"/>
            <a:ext cx="2645275"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3" tooltip="https://de.wikipedia.org/wiki/Pyramide_(Bauwerk)">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8" tooltip="https://creativecommons.org/licenses/by-sa/3.0/">
                  <a:extLst>
                    <a:ext uri="{A12FA001-AC4F-418D-AE19-62706E023703}">
                      <ahyp:hlinkClr xmlns:ahyp="http://schemas.microsoft.com/office/drawing/2018/hyperlinkcolor" val="tx"/>
                    </a:ext>
                  </a:extLst>
                </a:hlinkClick>
              </a:rPr>
              <a:t>CC BY-SA</a:t>
            </a:r>
            <a:endParaRPr lang="de-CH" sz="700">
              <a:solidFill>
                <a:srgbClr val="FFFFFF"/>
              </a:solidFill>
            </a:endParaRPr>
          </a:p>
        </p:txBody>
      </p:sp>
      <p:sp>
        <p:nvSpPr>
          <p:cNvPr id="9" name="Textfeld 8">
            <a:extLst>
              <a:ext uri="{FF2B5EF4-FFF2-40B4-BE49-F238E27FC236}">
                <a16:creationId xmlns:a16="http://schemas.microsoft.com/office/drawing/2014/main" id="{F2D56ADD-76B0-45EB-8158-0536EF83DB05}"/>
              </a:ext>
            </a:extLst>
          </p:cNvPr>
          <p:cNvSpPr txBox="1"/>
          <p:nvPr/>
        </p:nvSpPr>
        <p:spPr>
          <a:xfrm>
            <a:off x="6888750" y="6870700"/>
            <a:ext cx="2645275"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5" tooltip="https://de.wikipedia.org/wiki/Knickpyramide">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8" tooltip="https://creativecommons.org/licenses/by-sa/3.0/">
                  <a:extLst>
                    <a:ext uri="{A12FA001-AC4F-418D-AE19-62706E023703}">
                      <ahyp:hlinkClr xmlns:ahyp="http://schemas.microsoft.com/office/drawing/2018/hyperlinkcolor" val="tx"/>
                    </a:ext>
                  </a:extLst>
                </a:hlinkClick>
              </a:rPr>
              <a:t>CC BY-SA</a:t>
            </a:r>
            <a:endParaRPr lang="de-CH" sz="700">
              <a:solidFill>
                <a:srgbClr val="FFFFFF"/>
              </a:solidFill>
            </a:endParaRPr>
          </a:p>
        </p:txBody>
      </p:sp>
      <p:sp>
        <p:nvSpPr>
          <p:cNvPr id="12" name="Textfeld 11">
            <a:extLst>
              <a:ext uri="{FF2B5EF4-FFF2-40B4-BE49-F238E27FC236}">
                <a16:creationId xmlns:a16="http://schemas.microsoft.com/office/drawing/2014/main" id="{E8745314-9501-4441-8A15-987406A99A3A}"/>
              </a:ext>
            </a:extLst>
          </p:cNvPr>
          <p:cNvSpPr txBox="1"/>
          <p:nvPr/>
        </p:nvSpPr>
        <p:spPr>
          <a:xfrm>
            <a:off x="4230775" y="6870700"/>
            <a:ext cx="2645275"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7" tooltip="https://simple.wikipedia.org/wiki/Pyramid">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8" tooltip="https://creativecommons.org/licenses/by-sa/3.0/">
                  <a:extLst>
                    <a:ext uri="{A12FA001-AC4F-418D-AE19-62706E023703}">
                      <ahyp:hlinkClr xmlns:ahyp="http://schemas.microsoft.com/office/drawing/2018/hyperlinkcolor" val="tx"/>
                    </a:ext>
                  </a:extLst>
                </a:hlinkClick>
              </a:rPr>
              <a:t>CC BY-SA</a:t>
            </a:r>
            <a:endParaRPr lang="de-CH" sz="700">
              <a:solidFill>
                <a:srgbClr val="FFFFFF"/>
              </a:solidFill>
            </a:endParaRPr>
          </a:p>
        </p:txBody>
      </p:sp>
      <p:sp>
        <p:nvSpPr>
          <p:cNvPr id="13" name="Textfeld 12">
            <a:extLst>
              <a:ext uri="{FF2B5EF4-FFF2-40B4-BE49-F238E27FC236}">
                <a16:creationId xmlns:a16="http://schemas.microsoft.com/office/drawing/2014/main" id="{B99C10A7-76C5-4B04-90D6-F5EF39F48723}"/>
              </a:ext>
            </a:extLst>
          </p:cNvPr>
          <p:cNvSpPr txBox="1"/>
          <p:nvPr/>
        </p:nvSpPr>
        <p:spPr>
          <a:xfrm>
            <a:off x="1572800" y="6870700"/>
            <a:ext cx="2645275"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7" tooltip="https://simple.wikipedia.org/wiki/Pyramid">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8" tooltip="https://creativecommons.org/licenses/by-sa/3.0/">
                  <a:extLst>
                    <a:ext uri="{A12FA001-AC4F-418D-AE19-62706E023703}">
                      <ahyp:hlinkClr xmlns:ahyp="http://schemas.microsoft.com/office/drawing/2018/hyperlinkcolor" val="tx"/>
                    </a:ext>
                  </a:extLst>
                </a:hlinkClick>
              </a:rPr>
              <a:t>CC BY-SA</a:t>
            </a:r>
            <a:endParaRPr lang="de-CH" sz="700">
              <a:solidFill>
                <a:srgbClr val="FFFFFF"/>
              </a:solidFill>
            </a:endParaRPr>
          </a:p>
        </p:txBody>
      </p:sp>
      <p:sp>
        <p:nvSpPr>
          <p:cNvPr id="14" name="Textfeld 13">
            <a:extLst>
              <a:ext uri="{FF2B5EF4-FFF2-40B4-BE49-F238E27FC236}">
                <a16:creationId xmlns:a16="http://schemas.microsoft.com/office/drawing/2014/main" id="{27B4EB24-EA88-42CB-B44F-4EF8052D5864}"/>
              </a:ext>
            </a:extLst>
          </p:cNvPr>
          <p:cNvSpPr txBox="1"/>
          <p:nvPr/>
        </p:nvSpPr>
        <p:spPr>
          <a:xfrm>
            <a:off x="9546725" y="7083455"/>
            <a:ext cx="2645275"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3" tooltip="https://de.wikipedia.org/wiki/Pyramide_(Bauwerk)">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8" tooltip="https://creativecommons.org/licenses/by-sa/3.0/">
                  <a:extLst>
                    <a:ext uri="{A12FA001-AC4F-418D-AE19-62706E023703}">
                      <ahyp:hlinkClr xmlns:ahyp="http://schemas.microsoft.com/office/drawing/2018/hyperlinkcolor" val="tx"/>
                    </a:ext>
                  </a:extLst>
                </a:hlinkClick>
              </a:rPr>
              <a:t>CC BY-SA</a:t>
            </a:r>
            <a:endParaRPr lang="de-CH" sz="700">
              <a:solidFill>
                <a:srgbClr val="FFFFFF"/>
              </a:solidFill>
            </a:endParaRPr>
          </a:p>
        </p:txBody>
      </p:sp>
      <p:sp>
        <p:nvSpPr>
          <p:cNvPr id="15" name="Textfeld 14">
            <a:extLst>
              <a:ext uri="{FF2B5EF4-FFF2-40B4-BE49-F238E27FC236}">
                <a16:creationId xmlns:a16="http://schemas.microsoft.com/office/drawing/2014/main" id="{55C9034E-C626-41DD-B452-7FD599A65547}"/>
              </a:ext>
            </a:extLst>
          </p:cNvPr>
          <p:cNvSpPr txBox="1"/>
          <p:nvPr/>
        </p:nvSpPr>
        <p:spPr>
          <a:xfrm>
            <a:off x="6888750" y="7083455"/>
            <a:ext cx="2645275"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7" tooltip="https://simple.wikipedia.org/wiki/Pyramid">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8" tooltip="https://creativecommons.org/licenses/by-sa/3.0/">
                  <a:extLst>
                    <a:ext uri="{A12FA001-AC4F-418D-AE19-62706E023703}">
                      <ahyp:hlinkClr xmlns:ahyp="http://schemas.microsoft.com/office/drawing/2018/hyperlinkcolor" val="tx"/>
                    </a:ext>
                  </a:extLst>
                </a:hlinkClick>
              </a:rPr>
              <a:t>CC BY-SA</a:t>
            </a:r>
            <a:endParaRPr lang="de-CH" sz="700">
              <a:solidFill>
                <a:srgbClr val="FFFFFF"/>
              </a:solidFill>
            </a:endParaRPr>
          </a:p>
        </p:txBody>
      </p:sp>
      <p:sp>
        <p:nvSpPr>
          <p:cNvPr id="16" name="Textfeld 15">
            <a:extLst>
              <a:ext uri="{FF2B5EF4-FFF2-40B4-BE49-F238E27FC236}">
                <a16:creationId xmlns:a16="http://schemas.microsoft.com/office/drawing/2014/main" id="{DF35A1C8-C7FC-482F-9386-C4029FB10EF0}"/>
              </a:ext>
            </a:extLst>
          </p:cNvPr>
          <p:cNvSpPr txBox="1"/>
          <p:nvPr/>
        </p:nvSpPr>
        <p:spPr>
          <a:xfrm>
            <a:off x="4230775" y="7083455"/>
            <a:ext cx="2645275"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5" tooltip="https://de.wikipedia.org/wiki/Knickpyramide">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8" tooltip="https://creativecommons.org/licenses/by-sa/3.0/">
                  <a:extLst>
                    <a:ext uri="{A12FA001-AC4F-418D-AE19-62706E023703}">
                      <ahyp:hlinkClr xmlns:ahyp="http://schemas.microsoft.com/office/drawing/2018/hyperlinkcolor" val="tx"/>
                    </a:ext>
                  </a:extLst>
                </a:hlinkClick>
              </a:rPr>
              <a:t>CC BY-SA</a:t>
            </a:r>
            <a:endParaRPr lang="de-CH" sz="700">
              <a:solidFill>
                <a:srgbClr val="FFFFFF"/>
              </a:solidFill>
            </a:endParaRPr>
          </a:p>
        </p:txBody>
      </p:sp>
      <p:sp>
        <p:nvSpPr>
          <p:cNvPr id="4" name="Textfeld 3">
            <a:extLst>
              <a:ext uri="{FF2B5EF4-FFF2-40B4-BE49-F238E27FC236}">
                <a16:creationId xmlns:a16="http://schemas.microsoft.com/office/drawing/2014/main" id="{C06DB686-8910-4531-892B-3C4F21157FE9}"/>
              </a:ext>
            </a:extLst>
          </p:cNvPr>
          <p:cNvSpPr txBox="1"/>
          <p:nvPr/>
        </p:nvSpPr>
        <p:spPr>
          <a:xfrm>
            <a:off x="1572799" y="7083455"/>
            <a:ext cx="2645276"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3" tooltip="https://de.wikipedia.org/wiki/Pyramide_(Bauwerk)">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8" tooltip="https://creativecommons.org/licenses/by-sa/3.0/">
                  <a:extLst>
                    <a:ext uri="{A12FA001-AC4F-418D-AE19-62706E023703}">
                      <ahyp:hlinkClr xmlns:ahyp="http://schemas.microsoft.com/office/drawing/2018/hyperlinkcolor" val="tx"/>
                    </a:ext>
                  </a:extLst>
                </a:hlinkClick>
              </a:rPr>
              <a:t>CC BY-SA</a:t>
            </a:r>
            <a:endParaRPr lang="de-CH" sz="700">
              <a:solidFill>
                <a:srgbClr val="FFFFFF"/>
              </a:solidFill>
            </a:endParaRPr>
          </a:p>
        </p:txBody>
      </p:sp>
    </p:spTree>
    <p:extLst>
      <p:ext uri="{BB962C8B-B14F-4D97-AF65-F5344CB8AC3E}">
        <p14:creationId xmlns:p14="http://schemas.microsoft.com/office/powerpoint/2010/main" val="186883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8DDF8A5-B3B4-4B0C-AF9F-5C55FE908328}"/>
              </a:ext>
            </a:extLst>
          </p:cNvPr>
          <p:cNvSpPr>
            <a:spLocks noGrp="1"/>
          </p:cNvSpPr>
          <p:nvPr>
            <p:ph type="title"/>
          </p:nvPr>
        </p:nvSpPr>
        <p:spPr>
          <a:xfrm>
            <a:off x="526073" y="829150"/>
            <a:ext cx="11139854" cy="1143534"/>
          </a:xfrm>
        </p:spPr>
        <p:txBody>
          <a:bodyPr vert="horz" lIns="91440" tIns="45720" rIns="91440" bIns="45720" rtlCol="0" anchor="b">
            <a:normAutofit/>
          </a:bodyPr>
          <a:lstStyle/>
          <a:p>
            <a:pPr algn="ctr"/>
            <a:r>
              <a:rPr lang="en-US" sz="5400" dirty="0" err="1">
                <a:solidFill>
                  <a:srgbClr val="FFFF00"/>
                </a:solidFill>
              </a:rPr>
              <a:t>Djosers</a:t>
            </a:r>
            <a:r>
              <a:rPr lang="en-US" sz="5400" dirty="0">
                <a:solidFill>
                  <a:srgbClr val="FFFF00"/>
                </a:solidFill>
              </a:rPr>
              <a:t> </a:t>
            </a:r>
            <a:r>
              <a:rPr lang="en-US" sz="5400" dirty="0" err="1">
                <a:solidFill>
                  <a:srgbClr val="FFFF00"/>
                </a:solidFill>
              </a:rPr>
              <a:t>Stufenpyramide</a:t>
            </a:r>
            <a:br>
              <a:rPr lang="en-US" sz="5400" dirty="0">
                <a:solidFill>
                  <a:srgbClr val="FFFF00"/>
                </a:solidFill>
              </a:rPr>
            </a:br>
            <a:r>
              <a:rPr lang="en-US" sz="2000" dirty="0">
                <a:solidFill>
                  <a:srgbClr val="FFFF00"/>
                </a:solidFill>
              </a:rPr>
              <a:t>die </a:t>
            </a:r>
            <a:r>
              <a:rPr lang="en-US" sz="2000" dirty="0" err="1">
                <a:solidFill>
                  <a:srgbClr val="FFFF00"/>
                </a:solidFill>
              </a:rPr>
              <a:t>erste</a:t>
            </a:r>
            <a:r>
              <a:rPr lang="en-US" sz="2000" dirty="0">
                <a:solidFill>
                  <a:srgbClr val="FFFF00"/>
                </a:solidFill>
              </a:rPr>
              <a:t> </a:t>
            </a:r>
            <a:r>
              <a:rPr lang="en-US" sz="2000" dirty="0" err="1">
                <a:solidFill>
                  <a:srgbClr val="FFFF00"/>
                </a:solidFill>
              </a:rPr>
              <a:t>Pyramide</a:t>
            </a:r>
            <a:r>
              <a:rPr lang="en-US" sz="2000" dirty="0">
                <a:solidFill>
                  <a:srgbClr val="FFFF00"/>
                </a:solidFill>
              </a:rPr>
              <a:t> </a:t>
            </a:r>
            <a:r>
              <a:rPr lang="en-US" sz="2000" dirty="0" err="1">
                <a:solidFill>
                  <a:srgbClr val="FFFF00"/>
                </a:solidFill>
              </a:rPr>
              <a:t>überhaupt</a:t>
            </a:r>
            <a:endParaRPr lang="en-US" sz="2000" dirty="0">
              <a:solidFill>
                <a:srgbClr val="FFFF00"/>
              </a:solidFill>
            </a:endParaRPr>
          </a:p>
        </p:txBody>
      </p:sp>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Grafik 7">
            <a:extLst>
              <a:ext uri="{FF2B5EF4-FFF2-40B4-BE49-F238E27FC236}">
                <a16:creationId xmlns:a16="http://schemas.microsoft.com/office/drawing/2014/main" id="{B92963F5-2808-4A0E-9652-DA121846A8A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94434" y="2426818"/>
            <a:ext cx="5330182" cy="3997637"/>
          </a:xfrm>
          <a:prstGeom prst="rect">
            <a:avLst/>
          </a:prstGeom>
        </p:spPr>
      </p:pic>
      <p:cxnSp>
        <p:nvCxnSpPr>
          <p:cNvPr id="18" name="Straight Connector 17">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Inhaltsplatzhalter 4">
            <a:extLst>
              <a:ext uri="{FF2B5EF4-FFF2-40B4-BE49-F238E27FC236}">
                <a16:creationId xmlns:a16="http://schemas.microsoft.com/office/drawing/2014/main" id="{7FAFEB88-349C-4FEE-8F33-547D5D6164B5}"/>
              </a:ext>
            </a:extLst>
          </p:cNvPr>
          <p:cNvPicPr>
            <a:picLocks noGrp="1" noChangeAspect="1"/>
          </p:cNvPicPr>
          <p:nvPr>
            <p:ph idx="1"/>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445073" y="2604724"/>
            <a:ext cx="5455917" cy="3641824"/>
          </a:xfrm>
          <a:prstGeom prst="rect">
            <a:avLst/>
          </a:prstGeom>
        </p:spPr>
      </p:pic>
      <p:sp>
        <p:nvSpPr>
          <p:cNvPr id="6" name="Textfeld 5">
            <a:extLst>
              <a:ext uri="{FF2B5EF4-FFF2-40B4-BE49-F238E27FC236}">
                <a16:creationId xmlns:a16="http://schemas.microsoft.com/office/drawing/2014/main" id="{D7484C8E-3CBA-4823-8298-D87EDCDD8C7A}"/>
              </a:ext>
            </a:extLst>
          </p:cNvPr>
          <p:cNvSpPr txBox="1"/>
          <p:nvPr/>
        </p:nvSpPr>
        <p:spPr>
          <a:xfrm>
            <a:off x="9546725" y="6870700"/>
            <a:ext cx="2645275"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5" tooltip="https://en.wikipedia.org/wiki/Pyramid_of_Djoser">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6" tooltip="https://creativecommons.org/licenses/by-sa/3.0/">
                  <a:extLst>
                    <a:ext uri="{A12FA001-AC4F-418D-AE19-62706E023703}">
                      <ahyp:hlinkClr xmlns:ahyp="http://schemas.microsoft.com/office/drawing/2018/hyperlinkcolor" val="tx"/>
                    </a:ext>
                  </a:extLst>
                </a:hlinkClick>
              </a:rPr>
              <a:t>CC BY-SA</a:t>
            </a:r>
            <a:endParaRPr lang="de-CH" sz="700">
              <a:solidFill>
                <a:srgbClr val="FFFFFF"/>
              </a:solidFill>
            </a:endParaRPr>
          </a:p>
        </p:txBody>
      </p:sp>
      <p:sp>
        <p:nvSpPr>
          <p:cNvPr id="9" name="Textfeld 8">
            <a:extLst>
              <a:ext uri="{FF2B5EF4-FFF2-40B4-BE49-F238E27FC236}">
                <a16:creationId xmlns:a16="http://schemas.microsoft.com/office/drawing/2014/main" id="{3CA32027-1DDB-4536-8A80-ECBBB8A833E5}"/>
              </a:ext>
            </a:extLst>
          </p:cNvPr>
          <p:cNvSpPr txBox="1"/>
          <p:nvPr/>
        </p:nvSpPr>
        <p:spPr>
          <a:xfrm>
            <a:off x="6755700" y="6870700"/>
            <a:ext cx="2778325"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3" tooltip="http://architecturalmoleskine.blogspot.com/2014/09/the-pyramid-and-complex-of-djoser-in.html">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7" tooltip="https://creativecommons.org/licenses/by-nc-sa/3.0/">
                  <a:extLst>
                    <a:ext uri="{A12FA001-AC4F-418D-AE19-62706E023703}">
                      <ahyp:hlinkClr xmlns:ahyp="http://schemas.microsoft.com/office/drawing/2018/hyperlinkcolor" val="tx"/>
                    </a:ext>
                  </a:extLst>
                </a:hlinkClick>
              </a:rPr>
              <a:t>CC BY-SA-NC</a:t>
            </a:r>
            <a:endParaRPr lang="de-CH" sz="700">
              <a:solidFill>
                <a:srgbClr val="FFFFFF"/>
              </a:solidFill>
            </a:endParaRPr>
          </a:p>
        </p:txBody>
      </p:sp>
    </p:spTree>
    <p:extLst>
      <p:ext uri="{BB962C8B-B14F-4D97-AF65-F5344CB8AC3E}">
        <p14:creationId xmlns:p14="http://schemas.microsoft.com/office/powerpoint/2010/main" val="26044957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3B5F3175-53FF-4529-9CB9-0CBEC56F20CF}"/>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5412" r="18997"/>
          <a:stretch/>
        </p:blipFill>
        <p:spPr>
          <a:xfrm>
            <a:off x="6185051" y="13262"/>
            <a:ext cx="5997632" cy="6857990"/>
          </a:xfrm>
          <a:custGeom>
            <a:avLst/>
            <a:gdLst>
              <a:gd name="connsiteX0" fmla="*/ 0 w 5997632"/>
              <a:gd name="connsiteY0" fmla="*/ 0 h 6858000"/>
              <a:gd name="connsiteX1" fmla="*/ 5997632 w 5997632"/>
              <a:gd name="connsiteY1" fmla="*/ 0 h 6858000"/>
              <a:gd name="connsiteX2" fmla="*/ 5997632 w 5997632"/>
              <a:gd name="connsiteY2" fmla="*/ 6858000 h 6858000"/>
              <a:gd name="connsiteX3" fmla="*/ 3178693 w 599763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97632" h="6858000">
                <a:moveTo>
                  <a:pt x="0" y="0"/>
                </a:moveTo>
                <a:lnTo>
                  <a:pt x="5997632" y="0"/>
                </a:lnTo>
                <a:lnTo>
                  <a:pt x="5997632" y="6858000"/>
                </a:lnTo>
                <a:lnTo>
                  <a:pt x="3178693" y="6858000"/>
                </a:lnTo>
                <a:close/>
              </a:path>
            </a:pathLst>
          </a:custGeom>
        </p:spPr>
      </p:pic>
      <p:pic>
        <p:nvPicPr>
          <p:cNvPr id="5" name="Grafik 4">
            <a:extLst>
              <a:ext uri="{FF2B5EF4-FFF2-40B4-BE49-F238E27FC236}">
                <a16:creationId xmlns:a16="http://schemas.microsoft.com/office/drawing/2014/main" id="{92EC35EE-C2EB-4713-BE21-678E3567A4F5}"/>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7942" r="3414"/>
          <a:stretch/>
        </p:blipFill>
        <p:spPr>
          <a:xfrm>
            <a:off x="-1" y="10"/>
            <a:ext cx="9141744" cy="6857990"/>
          </a:xfrm>
          <a:custGeom>
            <a:avLst/>
            <a:gdLst>
              <a:gd name="connsiteX0" fmla="*/ 0 w 9141744"/>
              <a:gd name="connsiteY0" fmla="*/ 0 h 6863485"/>
              <a:gd name="connsiteX1" fmla="*/ 5963051 w 9141744"/>
              <a:gd name="connsiteY1" fmla="*/ 0 h 6863485"/>
              <a:gd name="connsiteX2" fmla="*/ 9141744 w 9141744"/>
              <a:gd name="connsiteY2" fmla="*/ 6863485 h 6863485"/>
              <a:gd name="connsiteX3" fmla="*/ 0 w 9141744"/>
              <a:gd name="connsiteY3" fmla="*/ 6863485 h 6863485"/>
              <a:gd name="connsiteX4" fmla="*/ 0 w 9141744"/>
              <a:gd name="connsiteY4" fmla="*/ 0 h 6863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1744" h="6863485">
                <a:moveTo>
                  <a:pt x="0" y="0"/>
                </a:moveTo>
                <a:lnTo>
                  <a:pt x="5963051" y="0"/>
                </a:lnTo>
                <a:lnTo>
                  <a:pt x="9141744" y="6863485"/>
                </a:lnTo>
                <a:lnTo>
                  <a:pt x="0" y="6863485"/>
                </a:lnTo>
                <a:lnTo>
                  <a:pt x="0" y="0"/>
                </a:lnTo>
                <a:close/>
              </a:path>
            </a:pathLst>
          </a:custGeom>
        </p:spPr>
      </p:pic>
      <p:sp>
        <p:nvSpPr>
          <p:cNvPr id="14" name="Freeform: Shape 13">
            <a:extLst>
              <a:ext uri="{FF2B5EF4-FFF2-40B4-BE49-F238E27FC236}">
                <a16:creationId xmlns:a16="http://schemas.microsoft.com/office/drawing/2014/main" id="{37FEB674-D811-4FFE-A878-29D0C0ED1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73847"/>
            <a:ext cx="6434783" cy="3310306"/>
          </a:xfrm>
          <a:custGeom>
            <a:avLst/>
            <a:gdLst>
              <a:gd name="connsiteX0" fmla="*/ 0 w 6434783"/>
              <a:gd name="connsiteY0" fmla="*/ 0 h 3310306"/>
              <a:gd name="connsiteX1" fmla="*/ 3829872 w 6434783"/>
              <a:gd name="connsiteY1" fmla="*/ 0 h 3310306"/>
              <a:gd name="connsiteX2" fmla="*/ 4896100 w 6434783"/>
              <a:gd name="connsiteY2" fmla="*/ 0 h 3310306"/>
              <a:gd name="connsiteX3" fmla="*/ 4901677 w 6434783"/>
              <a:gd name="connsiteY3" fmla="*/ 0 h 3310306"/>
              <a:gd name="connsiteX4" fmla="*/ 6434783 w 6434783"/>
              <a:gd name="connsiteY4" fmla="*/ 3310306 h 3310306"/>
              <a:gd name="connsiteX5" fmla="*/ 0 w 6434783"/>
              <a:gd name="connsiteY5" fmla="*/ 3310306 h 33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34783" h="3310306">
                <a:moveTo>
                  <a:pt x="0" y="0"/>
                </a:moveTo>
                <a:lnTo>
                  <a:pt x="3829872" y="0"/>
                </a:lnTo>
                <a:lnTo>
                  <a:pt x="4896100" y="0"/>
                </a:lnTo>
                <a:lnTo>
                  <a:pt x="4901677" y="0"/>
                </a:lnTo>
                <a:lnTo>
                  <a:pt x="6434783" y="3310306"/>
                </a:lnTo>
                <a:lnTo>
                  <a:pt x="0" y="3310306"/>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D947BBED-FA61-4E2A-9866-B42B9216B8D5}"/>
              </a:ext>
            </a:extLst>
          </p:cNvPr>
          <p:cNvSpPr>
            <a:spLocks noGrp="1"/>
          </p:cNvSpPr>
          <p:nvPr>
            <p:ph type="title"/>
          </p:nvPr>
        </p:nvSpPr>
        <p:spPr>
          <a:xfrm>
            <a:off x="618064" y="2166721"/>
            <a:ext cx="3886199" cy="915035"/>
          </a:xfrm>
        </p:spPr>
        <p:txBody>
          <a:bodyPr>
            <a:normAutofit/>
          </a:bodyPr>
          <a:lstStyle/>
          <a:p>
            <a:r>
              <a:rPr lang="de-CH" sz="2800" u="sng" dirty="0">
                <a:solidFill>
                  <a:srgbClr val="FFFF00"/>
                </a:solidFill>
              </a:rPr>
              <a:t>Die Cheops-Pyramide</a:t>
            </a:r>
            <a:br>
              <a:rPr lang="de-CH" sz="2800" dirty="0"/>
            </a:br>
            <a:endParaRPr lang="de-CH" sz="2800" dirty="0"/>
          </a:p>
        </p:txBody>
      </p:sp>
      <p:sp>
        <p:nvSpPr>
          <p:cNvPr id="3" name="Inhaltsplatzhalter 2">
            <a:extLst>
              <a:ext uri="{FF2B5EF4-FFF2-40B4-BE49-F238E27FC236}">
                <a16:creationId xmlns:a16="http://schemas.microsoft.com/office/drawing/2014/main" id="{49399CF2-D8BD-4817-A471-3E20A7E9262F}"/>
              </a:ext>
            </a:extLst>
          </p:cNvPr>
          <p:cNvSpPr>
            <a:spLocks noGrp="1"/>
          </p:cNvSpPr>
          <p:nvPr>
            <p:ph idx="1"/>
          </p:nvPr>
        </p:nvSpPr>
        <p:spPr>
          <a:xfrm>
            <a:off x="618064" y="2703443"/>
            <a:ext cx="4620544" cy="2154307"/>
          </a:xfrm>
        </p:spPr>
        <p:txBody>
          <a:bodyPr>
            <a:normAutofit/>
          </a:bodyPr>
          <a:lstStyle/>
          <a:p>
            <a:r>
              <a:rPr lang="de-CH" sz="1800" dirty="0">
                <a:solidFill>
                  <a:srgbClr val="FFFF00"/>
                </a:solidFill>
              </a:rPr>
              <a:t>Die grösste und </a:t>
            </a:r>
            <a:r>
              <a:rPr lang="de-CH" sz="1800" dirty="0" err="1">
                <a:solidFill>
                  <a:srgbClr val="FFFF00"/>
                </a:solidFill>
              </a:rPr>
              <a:t>warscheinlich</a:t>
            </a:r>
            <a:r>
              <a:rPr lang="de-CH" sz="1800" dirty="0">
                <a:solidFill>
                  <a:srgbClr val="FFFF00"/>
                </a:solidFill>
              </a:rPr>
              <a:t> bekannteste Pyramide von </a:t>
            </a:r>
            <a:r>
              <a:rPr lang="de-CH" sz="1800" dirty="0" err="1">
                <a:solidFill>
                  <a:srgbClr val="FFFF00"/>
                </a:solidFill>
              </a:rPr>
              <a:t>alllen</a:t>
            </a:r>
            <a:r>
              <a:rPr lang="de-CH" sz="1800" dirty="0">
                <a:solidFill>
                  <a:srgbClr val="FFFF00"/>
                </a:solidFill>
              </a:rPr>
              <a:t>.</a:t>
            </a:r>
          </a:p>
          <a:p>
            <a:r>
              <a:rPr lang="de-CH" sz="1800" dirty="0">
                <a:solidFill>
                  <a:srgbClr val="FFFF00"/>
                </a:solidFill>
              </a:rPr>
              <a:t>Das einzige der sieben Weltwunder der Antike, das noch steht</a:t>
            </a:r>
          </a:p>
          <a:p>
            <a:r>
              <a:rPr lang="de-CH" sz="1800" dirty="0">
                <a:solidFill>
                  <a:srgbClr val="FFFF00"/>
                </a:solidFill>
              </a:rPr>
              <a:t>Sie wurde Nur in 20 Jahren erbaut.</a:t>
            </a:r>
          </a:p>
        </p:txBody>
      </p:sp>
      <p:sp>
        <p:nvSpPr>
          <p:cNvPr id="6" name="Textfeld 5">
            <a:extLst>
              <a:ext uri="{FF2B5EF4-FFF2-40B4-BE49-F238E27FC236}">
                <a16:creationId xmlns:a16="http://schemas.microsoft.com/office/drawing/2014/main" id="{9C4C0B2D-B162-41C1-900B-13A3B0C86277}"/>
              </a:ext>
            </a:extLst>
          </p:cNvPr>
          <p:cNvSpPr txBox="1"/>
          <p:nvPr/>
        </p:nvSpPr>
        <p:spPr>
          <a:xfrm>
            <a:off x="9413675" y="6870700"/>
            <a:ext cx="2778325"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5" tooltip="http://www.seos-project.eu/modules/heritage-conservation/heritage-conservation-c01-p01.de.html">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6" tooltip="https://creativecommons.org/licenses/by-nc-sa/3.0/">
                  <a:extLst>
                    <a:ext uri="{A12FA001-AC4F-418D-AE19-62706E023703}">
                      <ahyp:hlinkClr xmlns:ahyp="http://schemas.microsoft.com/office/drawing/2018/hyperlinkcolor" val="tx"/>
                    </a:ext>
                  </a:extLst>
                </a:hlinkClick>
              </a:rPr>
              <a:t>CC BY-SA-NC</a:t>
            </a:r>
            <a:endParaRPr lang="de-CH" sz="700">
              <a:solidFill>
                <a:srgbClr val="FFFFFF"/>
              </a:solidFill>
            </a:endParaRPr>
          </a:p>
        </p:txBody>
      </p:sp>
      <p:sp>
        <p:nvSpPr>
          <p:cNvPr id="9" name="Textfeld 8">
            <a:extLst>
              <a:ext uri="{FF2B5EF4-FFF2-40B4-BE49-F238E27FC236}">
                <a16:creationId xmlns:a16="http://schemas.microsoft.com/office/drawing/2014/main" id="{3353ECD8-F808-46FA-9BC0-66466EDF22B3}"/>
              </a:ext>
            </a:extLst>
          </p:cNvPr>
          <p:cNvSpPr txBox="1"/>
          <p:nvPr/>
        </p:nvSpPr>
        <p:spPr>
          <a:xfrm>
            <a:off x="6622650" y="6870700"/>
            <a:ext cx="2778325"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3" tooltip="https://www.iha.com.de/wochenend-specials-naher-osten/t,:/">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6" tooltip="https://creativecommons.org/licenses/by-nc-sa/3.0/">
                  <a:extLst>
                    <a:ext uri="{A12FA001-AC4F-418D-AE19-62706E023703}">
                      <ahyp:hlinkClr xmlns:ahyp="http://schemas.microsoft.com/office/drawing/2018/hyperlinkcolor" val="tx"/>
                    </a:ext>
                  </a:extLst>
                </a:hlinkClick>
              </a:rPr>
              <a:t>CC BY-SA-NC</a:t>
            </a:r>
            <a:endParaRPr lang="de-CH" sz="700">
              <a:solidFill>
                <a:srgbClr val="FFFFFF"/>
              </a:solidFill>
            </a:endParaRPr>
          </a:p>
        </p:txBody>
      </p:sp>
    </p:spTree>
    <p:extLst>
      <p:ext uri="{BB962C8B-B14F-4D97-AF65-F5344CB8AC3E}">
        <p14:creationId xmlns:p14="http://schemas.microsoft.com/office/powerpoint/2010/main" val="2940674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EB181E26-89C4-4A14-92DE-0F4C4B0E9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extLst>
              <a:ext uri="{FF2B5EF4-FFF2-40B4-BE49-F238E27FC236}">
                <a16:creationId xmlns:a16="http://schemas.microsoft.com/office/drawing/2014/main" id="{9D43B3CC-7562-4B49-988F-693C3C7EE2FD}"/>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6534" r="1" b="26509"/>
          <a:stretch/>
        </p:blipFill>
        <p:spPr>
          <a:xfrm>
            <a:off x="6587330" y="1690689"/>
            <a:ext cx="5604670" cy="2501837"/>
          </a:xfrm>
          <a:custGeom>
            <a:avLst/>
            <a:gdLst>
              <a:gd name="connsiteX0" fmla="*/ 1159248 w 5604670"/>
              <a:gd name="connsiteY0" fmla="*/ 0 h 2501837"/>
              <a:gd name="connsiteX1" fmla="*/ 5604670 w 5604670"/>
              <a:gd name="connsiteY1" fmla="*/ 0 h 2501837"/>
              <a:gd name="connsiteX2" fmla="*/ 5604670 w 5604670"/>
              <a:gd name="connsiteY2" fmla="*/ 2501837 h 2501837"/>
              <a:gd name="connsiteX3" fmla="*/ 0 w 5604670"/>
              <a:gd name="connsiteY3" fmla="*/ 2501837 h 2501837"/>
            </a:gdLst>
            <a:ahLst/>
            <a:cxnLst>
              <a:cxn ang="0">
                <a:pos x="connsiteX0" y="connsiteY0"/>
              </a:cxn>
              <a:cxn ang="0">
                <a:pos x="connsiteX1" y="connsiteY1"/>
              </a:cxn>
              <a:cxn ang="0">
                <a:pos x="connsiteX2" y="connsiteY2"/>
              </a:cxn>
              <a:cxn ang="0">
                <a:pos x="connsiteX3" y="connsiteY3"/>
              </a:cxn>
            </a:cxnLst>
            <a:rect l="l" t="t" r="r" b="b"/>
            <a:pathLst>
              <a:path w="5604670" h="2501837">
                <a:moveTo>
                  <a:pt x="1159248" y="0"/>
                </a:moveTo>
                <a:lnTo>
                  <a:pt x="5604670" y="0"/>
                </a:lnTo>
                <a:lnTo>
                  <a:pt x="5604670" y="2501837"/>
                </a:lnTo>
                <a:lnTo>
                  <a:pt x="0" y="2501837"/>
                </a:lnTo>
                <a:close/>
              </a:path>
            </a:pathLst>
          </a:custGeom>
        </p:spPr>
      </p:pic>
      <p:pic>
        <p:nvPicPr>
          <p:cNvPr id="8" name="Grafik 7">
            <a:extLst>
              <a:ext uri="{FF2B5EF4-FFF2-40B4-BE49-F238E27FC236}">
                <a16:creationId xmlns:a16="http://schemas.microsoft.com/office/drawing/2014/main" id="{C3E0B074-EB44-4FBC-A049-18C772DAF79E}"/>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t="25272" r="-2" b="24103"/>
          <a:stretch/>
        </p:blipFill>
        <p:spPr>
          <a:xfrm>
            <a:off x="4791075" y="4357117"/>
            <a:ext cx="7400925" cy="2500884"/>
          </a:xfrm>
          <a:custGeom>
            <a:avLst/>
            <a:gdLst>
              <a:gd name="connsiteX0" fmla="*/ 1717230 w 7400925"/>
              <a:gd name="connsiteY0" fmla="*/ 0 h 2500884"/>
              <a:gd name="connsiteX1" fmla="*/ 7400925 w 7400925"/>
              <a:gd name="connsiteY1" fmla="*/ 0 h 2500884"/>
              <a:gd name="connsiteX2" fmla="*/ 7400925 w 7400925"/>
              <a:gd name="connsiteY2" fmla="*/ 2500884 h 2500884"/>
              <a:gd name="connsiteX3" fmla="*/ 0 w 7400925"/>
              <a:gd name="connsiteY3" fmla="*/ 2500884 h 2500884"/>
              <a:gd name="connsiteX4" fmla="*/ 0 w 7400925"/>
              <a:gd name="connsiteY4" fmla="*/ 2500883 h 2500884"/>
              <a:gd name="connsiteX5" fmla="*/ 552186 w 7400925"/>
              <a:gd name="connsiteY5" fmla="*/ 2500883 h 2500884"/>
              <a:gd name="connsiteX6" fmla="*/ 558423 w 7400925"/>
              <a:gd name="connsiteY6" fmla="*/ 2500883 h 250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0925" h="2500884">
                <a:moveTo>
                  <a:pt x="1717230" y="0"/>
                </a:moveTo>
                <a:lnTo>
                  <a:pt x="7400925" y="0"/>
                </a:lnTo>
                <a:lnTo>
                  <a:pt x="7400925" y="2500884"/>
                </a:lnTo>
                <a:lnTo>
                  <a:pt x="0" y="2500884"/>
                </a:lnTo>
                <a:lnTo>
                  <a:pt x="0" y="2500883"/>
                </a:lnTo>
                <a:lnTo>
                  <a:pt x="552186" y="2500883"/>
                </a:lnTo>
                <a:lnTo>
                  <a:pt x="558423" y="2500883"/>
                </a:lnTo>
                <a:close/>
              </a:path>
            </a:pathLst>
          </a:custGeom>
        </p:spPr>
      </p:pic>
      <p:sp>
        <p:nvSpPr>
          <p:cNvPr id="33" name="Freeform 37">
            <a:extLst>
              <a:ext uri="{FF2B5EF4-FFF2-40B4-BE49-F238E27FC236}">
                <a16:creationId xmlns:a16="http://schemas.microsoft.com/office/drawing/2014/main" id="{13958066-7CBD-4B89-8F46-614C4F28B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691641"/>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el 1">
            <a:extLst>
              <a:ext uri="{FF2B5EF4-FFF2-40B4-BE49-F238E27FC236}">
                <a16:creationId xmlns:a16="http://schemas.microsoft.com/office/drawing/2014/main" id="{80763FD7-36FF-45C7-9172-E6BB3D0D0BC7}"/>
              </a:ext>
            </a:extLst>
          </p:cNvPr>
          <p:cNvSpPr>
            <a:spLocks noGrp="1"/>
          </p:cNvSpPr>
          <p:nvPr>
            <p:ph type="title"/>
          </p:nvPr>
        </p:nvSpPr>
        <p:spPr>
          <a:xfrm>
            <a:off x="838200" y="365125"/>
            <a:ext cx="10515600" cy="1325563"/>
          </a:xfrm>
        </p:spPr>
        <p:txBody>
          <a:bodyPr>
            <a:normAutofit/>
          </a:bodyPr>
          <a:lstStyle/>
          <a:p>
            <a:r>
              <a:rPr lang="de-CH" u="sng" dirty="0">
                <a:solidFill>
                  <a:srgbClr val="FFFF00"/>
                </a:solidFill>
              </a:rPr>
              <a:t>Snofrus Knickpyramide</a:t>
            </a:r>
          </a:p>
        </p:txBody>
      </p:sp>
      <p:sp>
        <p:nvSpPr>
          <p:cNvPr id="3" name="Inhaltsplatzhalter 2">
            <a:extLst>
              <a:ext uri="{FF2B5EF4-FFF2-40B4-BE49-F238E27FC236}">
                <a16:creationId xmlns:a16="http://schemas.microsoft.com/office/drawing/2014/main" id="{DDF47A48-658C-4197-B58A-49FAACB380D8}"/>
              </a:ext>
            </a:extLst>
          </p:cNvPr>
          <p:cNvSpPr>
            <a:spLocks noGrp="1"/>
          </p:cNvSpPr>
          <p:nvPr>
            <p:ph idx="1"/>
          </p:nvPr>
        </p:nvSpPr>
        <p:spPr>
          <a:xfrm>
            <a:off x="838200" y="2015406"/>
            <a:ext cx="5097779" cy="4065986"/>
          </a:xfrm>
        </p:spPr>
        <p:txBody>
          <a:bodyPr anchor="t">
            <a:normAutofit/>
          </a:bodyPr>
          <a:lstStyle/>
          <a:p>
            <a:pPr marL="0" indent="0">
              <a:buNone/>
            </a:pPr>
            <a:r>
              <a:rPr lang="de-CH" sz="2000" dirty="0">
                <a:solidFill>
                  <a:srgbClr val="FFFF00"/>
                </a:solidFill>
              </a:rPr>
              <a:t>Die </a:t>
            </a:r>
            <a:r>
              <a:rPr lang="de-CH" sz="2000" dirty="0" err="1">
                <a:solidFill>
                  <a:srgbClr val="FFFF00"/>
                </a:solidFill>
              </a:rPr>
              <a:t>warscheinlich</a:t>
            </a:r>
            <a:r>
              <a:rPr lang="de-CH" sz="2000" dirty="0">
                <a:solidFill>
                  <a:srgbClr val="FFFF00"/>
                </a:solidFill>
              </a:rPr>
              <a:t> verrückteste Pyramide überhaupt. </a:t>
            </a:r>
          </a:p>
          <a:p>
            <a:pPr marL="0" indent="0">
              <a:buNone/>
            </a:pPr>
            <a:endParaRPr lang="de-CH" sz="2000" dirty="0">
              <a:solidFill>
                <a:srgbClr val="FFFF00"/>
              </a:solidFill>
            </a:endParaRPr>
          </a:p>
          <a:p>
            <a:r>
              <a:rPr lang="de-CH" sz="2000" dirty="0">
                <a:solidFill>
                  <a:srgbClr val="FFFF00"/>
                </a:solidFill>
              </a:rPr>
              <a:t>Warum wurde sie so gebaut?</a:t>
            </a:r>
          </a:p>
          <a:p>
            <a:r>
              <a:rPr lang="de-CH" sz="2000" dirty="0">
                <a:solidFill>
                  <a:srgbClr val="FFFF00"/>
                </a:solidFill>
              </a:rPr>
              <a:t>Wer hat sie gebaut?</a:t>
            </a:r>
          </a:p>
          <a:p>
            <a:r>
              <a:rPr lang="de-CH" sz="2000" dirty="0">
                <a:solidFill>
                  <a:srgbClr val="FFFF00"/>
                </a:solidFill>
              </a:rPr>
              <a:t>Was hat der Erbauer falsch gemacht?</a:t>
            </a:r>
          </a:p>
        </p:txBody>
      </p:sp>
      <p:sp>
        <p:nvSpPr>
          <p:cNvPr id="6" name="Textfeld 5">
            <a:extLst>
              <a:ext uri="{FF2B5EF4-FFF2-40B4-BE49-F238E27FC236}">
                <a16:creationId xmlns:a16="http://schemas.microsoft.com/office/drawing/2014/main" id="{26EE7B11-5A61-465D-A4AC-D6155DC2EED8}"/>
              </a:ext>
            </a:extLst>
          </p:cNvPr>
          <p:cNvSpPr txBox="1"/>
          <p:nvPr/>
        </p:nvSpPr>
        <p:spPr>
          <a:xfrm>
            <a:off x="9546725" y="6870700"/>
            <a:ext cx="2645275"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6" tooltip="https://de.wikipedia.org/wiki/Knickpyramide">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7" tooltip="https://creativecommons.org/licenses/by-sa/3.0/">
                  <a:extLst>
                    <a:ext uri="{A12FA001-AC4F-418D-AE19-62706E023703}">
                      <ahyp:hlinkClr xmlns:ahyp="http://schemas.microsoft.com/office/drawing/2018/hyperlinkcolor" val="tx"/>
                    </a:ext>
                  </a:extLst>
                </a:hlinkClick>
              </a:rPr>
              <a:t>CC BY-SA</a:t>
            </a:r>
            <a:endParaRPr lang="de-CH" sz="700">
              <a:solidFill>
                <a:srgbClr val="FFFFFF"/>
              </a:solidFill>
            </a:endParaRPr>
          </a:p>
        </p:txBody>
      </p:sp>
      <p:sp>
        <p:nvSpPr>
          <p:cNvPr id="9" name="Textfeld 8">
            <a:extLst>
              <a:ext uri="{FF2B5EF4-FFF2-40B4-BE49-F238E27FC236}">
                <a16:creationId xmlns:a16="http://schemas.microsoft.com/office/drawing/2014/main" id="{3A2C337F-A00F-4EEC-9E54-989A7C0E9318}"/>
              </a:ext>
            </a:extLst>
          </p:cNvPr>
          <p:cNvSpPr txBox="1"/>
          <p:nvPr/>
        </p:nvSpPr>
        <p:spPr>
          <a:xfrm>
            <a:off x="6888749" y="6870700"/>
            <a:ext cx="2645276"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8" tooltip="https://de.wikipedia.org/wiki/Snofru">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7" tooltip="https://creativecommons.org/licenses/by-sa/3.0/">
                  <a:extLst>
                    <a:ext uri="{A12FA001-AC4F-418D-AE19-62706E023703}">
                      <ahyp:hlinkClr xmlns:ahyp="http://schemas.microsoft.com/office/drawing/2018/hyperlinkcolor" val="tx"/>
                    </a:ext>
                  </a:extLst>
                </a:hlinkClick>
              </a:rPr>
              <a:t>CC BY-SA</a:t>
            </a:r>
            <a:endParaRPr lang="de-CH" sz="700">
              <a:solidFill>
                <a:srgbClr val="FFFFFF"/>
              </a:solidFill>
            </a:endParaRPr>
          </a:p>
        </p:txBody>
      </p:sp>
      <p:sp>
        <p:nvSpPr>
          <p:cNvPr id="10" name="Textfeld 9">
            <a:extLst>
              <a:ext uri="{FF2B5EF4-FFF2-40B4-BE49-F238E27FC236}">
                <a16:creationId xmlns:a16="http://schemas.microsoft.com/office/drawing/2014/main" id="{D81B30D7-C1DF-4CD7-AF6A-EE243510B3BF}"/>
              </a:ext>
            </a:extLst>
          </p:cNvPr>
          <p:cNvSpPr txBox="1"/>
          <p:nvPr/>
        </p:nvSpPr>
        <p:spPr>
          <a:xfrm>
            <a:off x="4230774" y="6870700"/>
            <a:ext cx="2645275"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8" tooltip="https://de.wikipedia.org/wiki/Snofru">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7" tooltip="https://creativecommons.org/licenses/by-sa/3.0/">
                  <a:extLst>
                    <a:ext uri="{A12FA001-AC4F-418D-AE19-62706E023703}">
                      <ahyp:hlinkClr xmlns:ahyp="http://schemas.microsoft.com/office/drawing/2018/hyperlinkcolor" val="tx"/>
                    </a:ext>
                  </a:extLst>
                </a:hlinkClick>
              </a:rPr>
              <a:t>CC BY-SA</a:t>
            </a:r>
            <a:endParaRPr lang="de-CH" sz="700">
              <a:solidFill>
                <a:srgbClr val="FFFFFF"/>
              </a:solidFill>
            </a:endParaRPr>
          </a:p>
        </p:txBody>
      </p:sp>
      <p:sp>
        <p:nvSpPr>
          <p:cNvPr id="11" name="Textfeld 10">
            <a:extLst>
              <a:ext uri="{FF2B5EF4-FFF2-40B4-BE49-F238E27FC236}">
                <a16:creationId xmlns:a16="http://schemas.microsoft.com/office/drawing/2014/main" id="{C0E2279E-CC72-49BE-8F07-023A69C45417}"/>
              </a:ext>
            </a:extLst>
          </p:cNvPr>
          <p:cNvSpPr txBox="1"/>
          <p:nvPr/>
        </p:nvSpPr>
        <p:spPr>
          <a:xfrm>
            <a:off x="1572799" y="6870700"/>
            <a:ext cx="2645275"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5" tooltip="https://hr.wikipedia.org/wiki/Savijena_piramida">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7" tooltip="https://creativecommons.org/licenses/by-sa/3.0/">
                  <a:extLst>
                    <a:ext uri="{A12FA001-AC4F-418D-AE19-62706E023703}">
                      <ahyp:hlinkClr xmlns:ahyp="http://schemas.microsoft.com/office/drawing/2018/hyperlinkcolor" val="tx"/>
                    </a:ext>
                  </a:extLst>
                </a:hlinkClick>
              </a:rPr>
              <a:t>CC BY-SA</a:t>
            </a:r>
            <a:endParaRPr lang="de-CH" sz="700">
              <a:solidFill>
                <a:srgbClr val="FFFFFF"/>
              </a:solidFill>
            </a:endParaRPr>
          </a:p>
        </p:txBody>
      </p:sp>
      <p:sp>
        <p:nvSpPr>
          <p:cNvPr id="12" name="Textfeld 11">
            <a:extLst>
              <a:ext uri="{FF2B5EF4-FFF2-40B4-BE49-F238E27FC236}">
                <a16:creationId xmlns:a16="http://schemas.microsoft.com/office/drawing/2014/main" id="{398C916C-981D-4D11-825B-5C15F980C710}"/>
              </a:ext>
            </a:extLst>
          </p:cNvPr>
          <p:cNvSpPr txBox="1"/>
          <p:nvPr/>
        </p:nvSpPr>
        <p:spPr>
          <a:xfrm>
            <a:off x="9546725" y="7083455"/>
            <a:ext cx="2645275"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3" tooltip="http://pl.wikipedia.org/wiki/Piramida_%C5%81amana">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7" tooltip="https://creativecommons.org/licenses/by-sa/3.0/">
                  <a:extLst>
                    <a:ext uri="{A12FA001-AC4F-418D-AE19-62706E023703}">
                      <ahyp:hlinkClr xmlns:ahyp="http://schemas.microsoft.com/office/drawing/2018/hyperlinkcolor" val="tx"/>
                    </a:ext>
                  </a:extLst>
                </a:hlinkClick>
              </a:rPr>
              <a:t>CC BY-SA</a:t>
            </a:r>
            <a:endParaRPr lang="de-CH" sz="700">
              <a:solidFill>
                <a:srgbClr val="FFFFFF"/>
              </a:solidFill>
            </a:endParaRPr>
          </a:p>
        </p:txBody>
      </p:sp>
    </p:spTree>
    <p:extLst>
      <p:ext uri="{BB962C8B-B14F-4D97-AF65-F5344CB8AC3E}">
        <p14:creationId xmlns:p14="http://schemas.microsoft.com/office/powerpoint/2010/main" val="2042190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901</Words>
  <Application>Microsoft Office PowerPoint</Application>
  <PresentationFormat>Breitbild</PresentationFormat>
  <Paragraphs>110</Paragraphs>
  <Slides>16</Slides>
  <Notes>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16</vt:i4>
      </vt:variant>
    </vt:vector>
  </HeadingPairs>
  <TitlesOfParts>
    <vt:vector size="21" baseType="lpstr">
      <vt:lpstr>Arial</vt:lpstr>
      <vt:lpstr>Calibri</vt:lpstr>
      <vt:lpstr>Calibri Light</vt:lpstr>
      <vt:lpstr>Wingdings</vt:lpstr>
      <vt:lpstr>Office</vt:lpstr>
      <vt:lpstr>Das alte Ägypten Der erste Teil</vt:lpstr>
      <vt:lpstr>Inhaltsverzeichniss</vt:lpstr>
      <vt:lpstr>Ägypten  (Über das Land selbst)</vt:lpstr>
      <vt:lpstr>Der Beginn</vt:lpstr>
      <vt:lpstr>Die 1. Dynastie</vt:lpstr>
      <vt:lpstr>Die Pyramiden</vt:lpstr>
      <vt:lpstr>Djosers Stufenpyramide die erste Pyramide überhaupt</vt:lpstr>
      <vt:lpstr>Die Cheops-Pyramide </vt:lpstr>
      <vt:lpstr>Snofrus Knickpyramide</vt:lpstr>
      <vt:lpstr>Die Pharaonen Die göttlichen Könige der alten Ägypter</vt:lpstr>
      <vt:lpstr>Ramses II. Der «grössste» Pharao auf Erden</vt:lpstr>
      <vt:lpstr>Tutanchamun Das Geheimniss des jungen Pharao</vt:lpstr>
      <vt:lpstr>Kleopatra VII. Die letzte Pharaonin</vt:lpstr>
      <vt:lpstr>Hat jemand noch Fragen? </vt:lpstr>
      <vt:lpstr>Danke fürs zuhören! </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Das alte Ägypten Der erste Teil</dc:title>
  <dc:creator>Jonathan.Poser</dc:creator>
  <cp:lastModifiedBy>Jonathan.Poser</cp:lastModifiedBy>
  <cp:revision>3</cp:revision>
  <dcterms:created xsi:type="dcterms:W3CDTF">2019-02-27T07:05:54Z</dcterms:created>
  <dcterms:modified xsi:type="dcterms:W3CDTF">2019-02-28T14:52:53Z</dcterms:modified>
</cp:coreProperties>
</file>